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72" r:id="rId3"/>
    <p:sldId id="288" r:id="rId4"/>
    <p:sldId id="287" r:id="rId5"/>
    <p:sldId id="274" r:id="rId6"/>
    <p:sldId id="281" r:id="rId7"/>
    <p:sldId id="268" r:id="rId8"/>
    <p:sldId id="282" r:id="rId9"/>
    <p:sldId id="284" r:id="rId10"/>
    <p:sldId id="290" r:id="rId11"/>
    <p:sldId id="291" r:id="rId12"/>
    <p:sldId id="292" r:id="rId13"/>
    <p:sldId id="289" r:id="rId14"/>
    <p:sldId id="294" r:id="rId15"/>
    <p:sldId id="295" r:id="rId16"/>
    <p:sldId id="285" r:id="rId17"/>
    <p:sldId id="286" r:id="rId18"/>
  </p:sldIdLst>
  <p:sldSz cx="12192000" cy="7497763"/>
  <p:notesSz cx="6858000" cy="9144000"/>
  <p:defaultTextStyle>
    <a:defPPr>
      <a:defRPr lang="en-US"/>
    </a:defPPr>
    <a:lvl1pPr marL="0" algn="l" defTabSz="914351" rtl="0" eaLnBrk="1" latinLnBrk="0" hangingPunct="1">
      <a:defRPr sz="1800" kern="1200">
        <a:solidFill>
          <a:schemeClr val="tx1"/>
        </a:solidFill>
        <a:latin typeface="+mn-lt"/>
        <a:ea typeface="+mn-ea"/>
        <a:cs typeface="+mn-cs"/>
      </a:defRPr>
    </a:lvl1pPr>
    <a:lvl2pPr marL="457175"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6" algn="l" defTabSz="914351" rtl="0" eaLnBrk="1" latinLnBrk="0" hangingPunct="1">
      <a:defRPr sz="1800" kern="1200">
        <a:solidFill>
          <a:schemeClr val="tx1"/>
        </a:solidFill>
        <a:latin typeface="+mn-lt"/>
        <a:ea typeface="+mn-ea"/>
        <a:cs typeface="+mn-cs"/>
      </a:defRPr>
    </a:lvl4pPr>
    <a:lvl5pPr marL="1828702" algn="l" defTabSz="914351" rtl="0" eaLnBrk="1" latinLnBrk="0" hangingPunct="1">
      <a:defRPr sz="1800" kern="1200">
        <a:solidFill>
          <a:schemeClr val="tx1"/>
        </a:solidFill>
        <a:latin typeface="+mn-lt"/>
        <a:ea typeface="+mn-ea"/>
        <a:cs typeface="+mn-cs"/>
      </a:defRPr>
    </a:lvl5pPr>
    <a:lvl6pPr marL="2285876" algn="l" defTabSz="914351" rtl="0" eaLnBrk="1" latinLnBrk="0" hangingPunct="1">
      <a:defRPr sz="1800" kern="1200">
        <a:solidFill>
          <a:schemeClr val="tx1"/>
        </a:solidFill>
        <a:latin typeface="+mn-lt"/>
        <a:ea typeface="+mn-ea"/>
        <a:cs typeface="+mn-cs"/>
      </a:defRPr>
    </a:lvl6pPr>
    <a:lvl7pPr marL="2743053" algn="l" defTabSz="914351" rtl="0" eaLnBrk="1" latinLnBrk="0" hangingPunct="1">
      <a:defRPr sz="1800" kern="1200">
        <a:solidFill>
          <a:schemeClr val="tx1"/>
        </a:solidFill>
        <a:latin typeface="+mn-lt"/>
        <a:ea typeface="+mn-ea"/>
        <a:cs typeface="+mn-cs"/>
      </a:defRPr>
    </a:lvl7pPr>
    <a:lvl8pPr marL="3200227" algn="l" defTabSz="914351" rtl="0" eaLnBrk="1" latinLnBrk="0" hangingPunct="1">
      <a:defRPr sz="1800" kern="1200">
        <a:solidFill>
          <a:schemeClr val="tx1"/>
        </a:solidFill>
        <a:latin typeface="+mn-lt"/>
        <a:ea typeface="+mn-ea"/>
        <a:cs typeface="+mn-cs"/>
      </a:defRPr>
    </a:lvl8pPr>
    <a:lvl9pPr marL="3657403" algn="l" defTabSz="914351"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858" autoAdjust="0"/>
  </p:normalViewPr>
  <p:slideViewPr>
    <p:cSldViewPr snapToGrid="0">
      <p:cViewPr>
        <p:scale>
          <a:sx n="55" d="100"/>
          <a:sy n="55" d="100"/>
        </p:scale>
        <p:origin x="-1038" y="-276"/>
      </p:cViewPr>
      <p:guideLst>
        <p:guide orient="horz" pos="2362"/>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1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FA2114-0A7C-4654-9BA5-DD01618E4571}" type="datetimeFigureOut">
              <a:rPr lang="en-US" smtClean="0"/>
              <a:t>21/11/2019</a:t>
            </a:fld>
            <a:endParaRPr lang="en-US"/>
          </a:p>
        </p:txBody>
      </p:sp>
      <p:sp>
        <p:nvSpPr>
          <p:cNvPr id="4" name="Slide Image Placeholder 3"/>
          <p:cNvSpPr>
            <a:spLocks noGrp="1" noRot="1" noChangeAspect="1"/>
          </p:cNvSpPr>
          <p:nvPr>
            <p:ph type="sldImg" idx="2"/>
          </p:nvPr>
        </p:nvSpPr>
        <p:spPr>
          <a:xfrm>
            <a:off x="641350" y="685800"/>
            <a:ext cx="55753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9A6FB2-DA29-424F-86A8-62F74FE1B26E}" type="slidenum">
              <a:rPr lang="en-US" smtClean="0"/>
              <a:t>‹#›</a:t>
            </a:fld>
            <a:endParaRPr lang="en-US"/>
          </a:p>
        </p:txBody>
      </p:sp>
    </p:spTree>
    <p:extLst>
      <p:ext uri="{BB962C8B-B14F-4D97-AF65-F5344CB8AC3E}">
        <p14:creationId xmlns:p14="http://schemas.microsoft.com/office/powerpoint/2010/main" val="48935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1</a:t>
            </a:fld>
            <a:endParaRPr lang="en-US"/>
          </a:p>
        </p:txBody>
      </p:sp>
    </p:spTree>
    <p:extLst>
      <p:ext uri="{BB962C8B-B14F-4D97-AF65-F5344CB8AC3E}">
        <p14:creationId xmlns:p14="http://schemas.microsoft.com/office/powerpoint/2010/main" val="2412840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the implementation of the national policy on disaster preparedness, Management Uganda is working toward managing risk instead of managing disasters </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0C37C98C-8E9C-42F3-BD61-310B8B682ED7}" type="slidenum">
              <a:rPr lang="en-US" smtClean="0"/>
              <a:t>10</a:t>
            </a:fld>
            <a:endParaRPr lang="en-US"/>
          </a:p>
        </p:txBody>
      </p:sp>
    </p:spTree>
    <p:extLst>
      <p:ext uri="{BB962C8B-B14F-4D97-AF65-F5344CB8AC3E}">
        <p14:creationId xmlns:p14="http://schemas.microsoft.com/office/powerpoint/2010/main" val="237298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11</a:t>
            </a:fld>
            <a:endParaRPr lang="en-US"/>
          </a:p>
        </p:txBody>
      </p:sp>
    </p:spTree>
    <p:extLst>
      <p:ext uri="{BB962C8B-B14F-4D97-AF65-F5344CB8AC3E}">
        <p14:creationId xmlns:p14="http://schemas.microsoft.com/office/powerpoint/2010/main" val="376113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dirty="0" smtClean="0"/>
              <a:t>GEO</a:t>
            </a:r>
            <a:r>
              <a:rPr lang="en-US" baseline="0" dirty="0" smtClean="0"/>
              <a:t>GLAM is GEO’s flagship initiative that monitors Agricultural conditions and is improving food security in </a:t>
            </a:r>
            <a:r>
              <a:rPr lang="en-US" baseline="0" dirty="0" err="1" smtClean="0"/>
              <a:t>Uganada</a:t>
            </a:r>
            <a:r>
              <a:rPr lang="en-US" baseline="0" dirty="0" smtClean="0"/>
              <a:t>, and globally. </a:t>
            </a:r>
            <a:endParaRPr lang="en-US" dirty="0" smtClean="0"/>
          </a:p>
          <a:p>
            <a:pPr>
              <a:lnSpc>
                <a:spcPct val="80000"/>
              </a:lnSpc>
            </a:pPr>
            <a:endParaRPr lang="en-US" dirty="0" smtClean="0"/>
          </a:p>
          <a:p>
            <a:pPr>
              <a:lnSpc>
                <a:spcPct val="80000"/>
              </a:lnSpc>
            </a:pPr>
            <a:r>
              <a:rPr lang="en-US" dirty="0" smtClean="0"/>
              <a:t>The GLAM</a:t>
            </a:r>
            <a:r>
              <a:rPr lang="en-US" baseline="0" dirty="0" smtClean="0"/>
              <a:t> system is our main tool for monitoring and reporting on food security in </a:t>
            </a:r>
            <a:r>
              <a:rPr lang="en-US" baseline="0" dirty="0" err="1" smtClean="0"/>
              <a:t>Karamoja</a:t>
            </a:r>
            <a:r>
              <a:rPr lang="en-US" baseline="0" dirty="0" smtClean="0"/>
              <a:t>, Uganda. </a:t>
            </a:r>
          </a:p>
          <a:p>
            <a:pPr>
              <a:lnSpc>
                <a:spcPct val="80000"/>
              </a:lnSpc>
            </a:pPr>
            <a:r>
              <a:rPr lang="en-US" baseline="0" dirty="0" smtClean="0"/>
              <a:t>The data covers the whole region and we can effectively track crop conditions. </a:t>
            </a:r>
          </a:p>
          <a:p>
            <a:pPr>
              <a:lnSpc>
                <a:spcPct val="80000"/>
              </a:lnSpc>
            </a:pPr>
            <a:r>
              <a:rPr lang="en-US" baseline="0" dirty="0" smtClean="0"/>
              <a:t>This data forms a clear and transparent basis for evaluating crops.</a:t>
            </a:r>
            <a:r>
              <a:rPr lang="en-US" sz="1200" dirty="0" smtClean="0"/>
              <a:t> </a:t>
            </a:r>
          </a:p>
          <a:p>
            <a:pPr>
              <a:lnSpc>
                <a:spcPct val="80000"/>
              </a:lnSpc>
            </a:pPr>
            <a:endParaRPr lang="en-US" sz="1200" dirty="0" smtClean="0"/>
          </a:p>
          <a:p>
            <a:pPr>
              <a:lnSpc>
                <a:spcPct val="80000"/>
              </a:lnSpc>
            </a:pPr>
            <a:endParaRPr lang="en-US" sz="1200" dirty="0" smtClean="0"/>
          </a:p>
        </p:txBody>
      </p:sp>
      <p:sp>
        <p:nvSpPr>
          <p:cNvPr id="4" name="Slide Number Placeholder 3"/>
          <p:cNvSpPr>
            <a:spLocks noGrp="1"/>
          </p:cNvSpPr>
          <p:nvPr>
            <p:ph type="sldNum" sz="quarter" idx="10"/>
          </p:nvPr>
        </p:nvSpPr>
        <p:spPr/>
        <p:txBody>
          <a:bodyPr/>
          <a:lstStyle/>
          <a:p>
            <a:fld id="{EA9A6FB2-DA29-424F-86A8-62F74FE1B26E}" type="slidenum">
              <a:rPr lang="en-US" smtClean="0"/>
              <a:t>12</a:t>
            </a:fld>
            <a:endParaRPr lang="en-US"/>
          </a:p>
        </p:txBody>
      </p:sp>
    </p:spTree>
    <p:extLst>
      <p:ext uri="{BB962C8B-B14F-4D97-AF65-F5344CB8AC3E}">
        <p14:creationId xmlns:p14="http://schemas.microsoft.com/office/powerpoint/2010/main" val="348713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in 2017 GEOGLAM worked with the Prime Minister’s office to report an impending crop failure. </a:t>
            </a:r>
          </a:p>
          <a:p>
            <a:r>
              <a:rPr lang="en-US" baseline="0" dirty="0" smtClean="0"/>
              <a:t>The result: policy makers could take action with 3 months warnings. </a:t>
            </a:r>
          </a:p>
          <a:p>
            <a:r>
              <a:rPr lang="en-US" baseline="0" dirty="0" smtClean="0"/>
              <a:t>We estimate that over 150,000 people were helped and that we saved 2.6 million USD in emergency response funds. </a:t>
            </a:r>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13</a:t>
            </a:fld>
            <a:endParaRPr lang="en-US"/>
          </a:p>
        </p:txBody>
      </p:sp>
    </p:spTree>
    <p:extLst>
      <p:ext uri="{BB962C8B-B14F-4D97-AF65-F5344CB8AC3E}">
        <p14:creationId xmlns:p14="http://schemas.microsoft.com/office/powerpoint/2010/main" val="348713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GEOGLAM is</a:t>
            </a:r>
            <a:r>
              <a:rPr lang="en-US" baseline="0" dirty="0" smtClean="0"/>
              <a:t> a global initiative that is improving food security around the world.</a:t>
            </a:r>
          </a:p>
          <a:p>
            <a:endParaRPr lang="en-US" baseline="0" dirty="0" smtClean="0"/>
          </a:p>
          <a:p>
            <a:r>
              <a:rPr lang="en-US" baseline="0" dirty="0" smtClean="0"/>
              <a:t>It shows how investment in shared and open Earth observations can have a global impact. </a:t>
            </a:r>
          </a:p>
          <a:p>
            <a:endParaRPr lang="en-US" baseline="0" dirty="0" smtClean="0"/>
          </a:p>
          <a:p>
            <a:r>
              <a:rPr lang="en-US" baseline="0" dirty="0" smtClean="0"/>
              <a:t>We have found the same with the Environment Information Network. </a:t>
            </a:r>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14</a:t>
            </a:fld>
            <a:endParaRPr lang="en-US"/>
          </a:p>
        </p:txBody>
      </p:sp>
    </p:spTree>
    <p:extLst>
      <p:ext uri="{BB962C8B-B14F-4D97-AF65-F5344CB8AC3E}">
        <p14:creationId xmlns:p14="http://schemas.microsoft.com/office/powerpoint/2010/main" val="1554797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15</a:t>
            </a:fld>
            <a:endParaRPr lang="en-US"/>
          </a:p>
        </p:txBody>
      </p:sp>
    </p:spTree>
    <p:extLst>
      <p:ext uri="{BB962C8B-B14F-4D97-AF65-F5344CB8AC3E}">
        <p14:creationId xmlns:p14="http://schemas.microsoft.com/office/powerpoint/2010/main" val="594902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16</a:t>
            </a:fld>
            <a:endParaRPr lang="en-US"/>
          </a:p>
        </p:txBody>
      </p:sp>
    </p:spTree>
    <p:extLst>
      <p:ext uri="{BB962C8B-B14F-4D97-AF65-F5344CB8AC3E}">
        <p14:creationId xmlns:p14="http://schemas.microsoft.com/office/powerpoint/2010/main" val="158094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 month I met with the President of Uganda, H.E. </a:t>
            </a:r>
            <a:r>
              <a:rPr lang="en-US" sz="1200" b="0" i="0" kern="1200" dirty="0" err="1" smtClean="0">
                <a:solidFill>
                  <a:schemeClr val="tx1"/>
                </a:solidFill>
                <a:effectLst/>
                <a:latin typeface="+mn-lt"/>
                <a:ea typeface="+mn-ea"/>
                <a:cs typeface="+mn-cs"/>
              </a:rPr>
              <a:t>Yoweri</a:t>
            </a:r>
            <a:r>
              <a:rPr lang="en-US" sz="1200" b="0" i="0" kern="1200" dirty="0" smtClean="0">
                <a:solidFill>
                  <a:schemeClr val="tx1"/>
                </a:solidFill>
                <a:effectLst/>
                <a:latin typeface="+mn-lt"/>
                <a:ea typeface="+mn-ea"/>
                <a:cs typeface="+mn-cs"/>
              </a:rPr>
              <a:t> Museveni, </a:t>
            </a:r>
            <a:r>
              <a:rPr lang="en-US" baseline="0" dirty="0" smtClean="0"/>
              <a:t>to advise on land conflict issues we were facing in the Northern part of our country. </a:t>
            </a:r>
          </a:p>
          <a:p>
            <a:endParaRPr lang="en-US" baseline="0" dirty="0" smtClean="0"/>
          </a:p>
          <a:p>
            <a:r>
              <a:rPr lang="en-US" baseline="0" dirty="0" smtClean="0"/>
              <a:t>Using time series images and open Earth observation data on Uganda’s </a:t>
            </a:r>
            <a:r>
              <a:rPr lang="en-US" baseline="0" dirty="0" err="1" smtClean="0"/>
              <a:t>Zoka</a:t>
            </a:r>
            <a:r>
              <a:rPr lang="en-US" baseline="0" dirty="0" smtClean="0"/>
              <a:t> Forests, we had correct and detailed information that we needed to review the land claims being made and to assess encroachment on Uganda’s protected areas. </a:t>
            </a:r>
          </a:p>
          <a:p>
            <a:endParaRPr lang="en-US" baseline="0" dirty="0" smtClean="0"/>
          </a:p>
          <a:p>
            <a:r>
              <a:rPr lang="en-US" baseline="0" dirty="0" smtClean="0"/>
              <a:t>This very recent example highlights the value of Earth observations to the Ugandan Ministry on Environment, and it provides a starting point for my key note address on the need for Investments in Open and shared earth observation data. </a:t>
            </a:r>
          </a:p>
          <a:p>
            <a:endParaRPr lang="en-US" baseline="0" dirty="0" smtClean="0"/>
          </a:p>
          <a:p>
            <a:r>
              <a:rPr lang="en-US" baseline="0" dirty="0" smtClean="0"/>
              <a:t>I hope to show the usefulness of Earth observation data to other Ministries and not just from Uganda’s perspective, but to highlight the global value that this information holds for those in disaster reduction, food security and to address our changing climate. </a:t>
            </a:r>
          </a:p>
          <a:p>
            <a:endParaRPr lang="en-US" baseline="0" dirty="0" smtClean="0"/>
          </a:p>
          <a:p>
            <a:r>
              <a:rPr lang="en-US" baseline="0" dirty="0" smtClean="0"/>
              <a:t>But first, a short history lesson will help set the scene of where we are today with Earth observation technologies and how far we have come. </a:t>
            </a:r>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2</a:t>
            </a:fld>
            <a:endParaRPr lang="en-US"/>
          </a:p>
        </p:txBody>
      </p:sp>
    </p:spTree>
    <p:extLst>
      <p:ext uri="{BB962C8B-B14F-4D97-AF65-F5344CB8AC3E}">
        <p14:creationId xmlns:p14="http://schemas.microsoft.com/office/powerpoint/2010/main" val="87966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Earth</a:t>
            </a:r>
            <a:r>
              <a:rPr lang="en-US" baseline="0" dirty="0" smtClean="0"/>
              <a:t> observations literally change the way we see ourselves, and our planet.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For the past 50 years the science of earth observations has grown from small cameras to sophisticated satellite systems that orbit the universe collecting useful information for use in various fields. For more than four decades, the National Aeronautics and Space Administration’s (NASA) Landsat and, since 2014, the European Space Agency’s (ESA) Sentinel satellites have captured images of Earth and helped humanity gain perspective on our planet and ourselves.</a:t>
            </a:r>
          </a:p>
          <a:p>
            <a:pPr marL="0" indent="0">
              <a:buFont typeface="Arial" panose="020B0604020202020204" pitchFamily="34" charset="0"/>
              <a:buNone/>
            </a:pPr>
            <a:endParaRPr lang="en-US" dirty="0" smtClean="0"/>
          </a:p>
          <a:p>
            <a:pPr marL="285750" indent="-285750">
              <a:buFont typeface="Arial" panose="020B0604020202020204" pitchFamily="34" charset="0"/>
              <a:buChar char="•"/>
            </a:pPr>
            <a:r>
              <a:rPr lang="en-US" dirty="0" smtClean="0"/>
              <a:t>But</a:t>
            </a:r>
            <a:r>
              <a:rPr lang="en-US" baseline="0" dirty="0" smtClean="0"/>
              <a:t> n</a:t>
            </a:r>
            <a:r>
              <a:rPr lang="en-US" dirty="0" smtClean="0"/>
              <a:t>ot long ago, to see and use these images, you had to fax NASA and wire them the payment before a staff member would search for the image you requested and fax it back to you. Today, these images are digitally stored and publicly and freely available.</a:t>
            </a:r>
          </a:p>
          <a:p>
            <a:pPr marL="285750" indent="-285750">
              <a:buFont typeface="Arial" panose="020B0604020202020204"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Satellite imagery essentially shows us in real-time how the natural environment around us is changing. And with new and better satellites, the level of detail and frequency is increasing rapidly. This information is helping policy-makers, corporate leaders, land owners and communities make better decisions about how to steward and manage the land and water resources around them.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Seeing things from a distance can help us gain new perspectives and space provides a unique viewpoint for understanding our living planet and how we see our shared world. </a:t>
            </a:r>
          </a:p>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3</a:t>
            </a:fld>
            <a:endParaRPr lang="en-US"/>
          </a:p>
        </p:txBody>
      </p:sp>
    </p:spTree>
    <p:extLst>
      <p:ext uri="{BB962C8B-B14F-4D97-AF65-F5344CB8AC3E}">
        <p14:creationId xmlns:p14="http://schemas.microsoft.com/office/powerpoint/2010/main" val="134353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Countries across the world need to tackle a series of environmental and natural resource challenges — from deforestation and illegal mining to food scarcity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analyzed appropriately, these images can give us information about land use, water quality, changes in the landscape, coastal erosion, urban development and much more </a:t>
            </a:r>
          </a:p>
          <a:p>
            <a:endParaRPr lang="en-US" baseline="0" dirty="0" smtClean="0"/>
          </a:p>
          <a:p>
            <a:r>
              <a:rPr lang="en-US" baseline="0" dirty="0" smtClean="0"/>
              <a:t>I would like to briefly explain three cases where open Earth observations have been used effectively in Uganda, as an inspiration as to what can be done when this information is applied correctly. </a:t>
            </a:r>
          </a:p>
          <a:p>
            <a:endParaRPr lang="en-US" baseline="0" dirty="0" smtClean="0"/>
          </a:p>
          <a:p>
            <a:r>
              <a:rPr lang="en-US" baseline="0" dirty="0" smtClean="0"/>
              <a:t>Firstly, I will give more context to our monitoring of forests and wetlands recovery projects. </a:t>
            </a:r>
          </a:p>
          <a:p>
            <a:r>
              <a:rPr lang="en-US" baseline="0" dirty="0" smtClean="0"/>
              <a:t>Then, I will highlight the use of Earth observations in disasters and how we are managing risk. </a:t>
            </a:r>
          </a:p>
          <a:p>
            <a:r>
              <a:rPr lang="en-US" baseline="0" dirty="0" smtClean="0"/>
              <a:t>Finally, I will present the work of GEO’s Agricultural Monitoring Initiative and how it is helping save lives and emergency response funds. </a:t>
            </a:r>
          </a:p>
        </p:txBody>
      </p:sp>
      <p:sp>
        <p:nvSpPr>
          <p:cNvPr id="4" name="Slide Number Placeholder 3"/>
          <p:cNvSpPr>
            <a:spLocks noGrp="1"/>
          </p:cNvSpPr>
          <p:nvPr>
            <p:ph type="sldNum" sz="quarter" idx="10"/>
          </p:nvPr>
        </p:nvSpPr>
        <p:spPr/>
        <p:txBody>
          <a:bodyPr/>
          <a:lstStyle/>
          <a:p>
            <a:fld id="{EA9A6FB2-DA29-424F-86A8-62F74FE1B26E}" type="slidenum">
              <a:rPr lang="en-US" smtClean="0"/>
              <a:t>4</a:t>
            </a:fld>
            <a:endParaRPr lang="en-US"/>
          </a:p>
        </p:txBody>
      </p:sp>
    </p:spTree>
    <p:extLst>
      <p:ext uri="{BB962C8B-B14F-4D97-AF65-F5344CB8AC3E}">
        <p14:creationId xmlns:p14="http://schemas.microsoft.com/office/powerpoint/2010/main" val="270730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These images were prepared at the height of the land conflict in </a:t>
            </a:r>
            <a:r>
              <a:rPr lang="en-US" sz="1200" dirty="0" err="1" smtClean="0"/>
              <a:t>Apaa</a:t>
            </a:r>
            <a:r>
              <a:rPr lang="en-US" sz="1200" dirty="0" smtClean="0"/>
              <a:t> to show that those claiming ancestry in </a:t>
            </a:r>
            <a:r>
              <a:rPr lang="en-US" sz="1200" dirty="0" err="1" smtClean="0"/>
              <a:t>Apaa</a:t>
            </a:r>
            <a:r>
              <a:rPr lang="en-US" sz="1200" dirty="0" smtClean="0"/>
              <a:t> and </a:t>
            </a:r>
            <a:r>
              <a:rPr lang="en-US" sz="1200" dirty="0" err="1" smtClean="0"/>
              <a:t>Zoka</a:t>
            </a:r>
            <a:r>
              <a:rPr lang="en-US" sz="1200" dirty="0" smtClean="0"/>
              <a:t> Central Forest Reserve were not telling the truth. They don’t show the whole of </a:t>
            </a:r>
            <a:r>
              <a:rPr lang="en-US" sz="1200" dirty="0" err="1" smtClean="0"/>
              <a:t>Zoka</a:t>
            </a:r>
            <a:r>
              <a:rPr lang="en-US" sz="1200" dirty="0" smtClean="0"/>
              <a:t> but shows part of it. They however show </a:t>
            </a:r>
            <a:r>
              <a:rPr lang="en-US" sz="1200" dirty="0" err="1" smtClean="0"/>
              <a:t>Apaa</a:t>
            </a:r>
            <a:r>
              <a:rPr lang="en-US" sz="1200" dirty="0" smtClean="0"/>
              <a:t> which is the source of the problems for </a:t>
            </a:r>
            <a:r>
              <a:rPr lang="en-US" sz="1200" dirty="0" err="1" smtClean="0"/>
              <a:t>Zoka</a:t>
            </a:r>
            <a:r>
              <a:rPr lang="en-US" sz="1200" dirty="0" smtClean="0"/>
              <a:t> CFR.</a:t>
            </a:r>
          </a:p>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5</a:t>
            </a:fld>
            <a:endParaRPr lang="en-US"/>
          </a:p>
        </p:txBody>
      </p:sp>
    </p:spTree>
    <p:extLst>
      <p:ext uri="{BB962C8B-B14F-4D97-AF65-F5344CB8AC3E}">
        <p14:creationId xmlns:p14="http://schemas.microsoft.com/office/powerpoint/2010/main" val="348713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It was in 2002 that we started seeing human activity somewhere in </a:t>
            </a:r>
            <a:r>
              <a:rPr lang="en-US" sz="1200" dirty="0" err="1" smtClean="0"/>
              <a:t>Wiceri</a:t>
            </a:r>
            <a:r>
              <a:rPr lang="en-US" sz="1200" dirty="0" smtClean="0"/>
              <a:t> CFR. By 2005 these people were concentrated into an internal displaced people’s camp due to the </a:t>
            </a:r>
            <a:r>
              <a:rPr lang="en-US" sz="1200" dirty="0" err="1" smtClean="0"/>
              <a:t>Konyi</a:t>
            </a:r>
            <a:r>
              <a:rPr lang="en-US" sz="1200" dirty="0" smtClean="0"/>
              <a:t> war in northern Uganda. </a:t>
            </a:r>
            <a:r>
              <a:rPr lang="en-US" sz="1200" dirty="0" err="1" smtClean="0"/>
              <a:t>Zoka</a:t>
            </a:r>
            <a:r>
              <a:rPr lang="en-US" sz="1200" dirty="0" smtClean="0"/>
              <a:t> and all of Southern Adjuvant district was pristine. The IDP camp was there even in 2008 but the war had ended. In 2010 we see that the camp had wound up. I suspect people started exploring land across in </a:t>
            </a:r>
            <a:r>
              <a:rPr lang="en-US" sz="1200" dirty="0" err="1" smtClean="0"/>
              <a:t>Adjumani</a:t>
            </a:r>
            <a:r>
              <a:rPr lang="en-US" sz="1200" dirty="0" smtClean="0"/>
              <a:t> wilderness because we start seeing the birth of </a:t>
            </a:r>
            <a:r>
              <a:rPr lang="en-US" sz="1200" dirty="0" err="1" smtClean="0"/>
              <a:t>Apaa</a:t>
            </a:r>
            <a:r>
              <a:rPr lang="en-US" sz="1200" dirty="0" smtClean="0"/>
              <a:t> trading </a:t>
            </a:r>
            <a:r>
              <a:rPr lang="en-US" sz="1200" dirty="0" err="1" smtClean="0"/>
              <a:t>centre</a:t>
            </a:r>
            <a:r>
              <a:rPr lang="en-US" sz="1200" dirty="0" smtClean="0"/>
              <a:t>. By 2014, people had started spreading and creating villages extending to </a:t>
            </a:r>
            <a:r>
              <a:rPr lang="en-US" sz="1200" dirty="0" err="1" smtClean="0"/>
              <a:t>Zoka</a:t>
            </a:r>
            <a:r>
              <a:rPr lang="en-US" sz="1200" dirty="0" smtClean="0"/>
              <a:t>. Even a road through </a:t>
            </a:r>
            <a:r>
              <a:rPr lang="en-US" sz="1200" dirty="0" err="1" smtClean="0"/>
              <a:t>Apaa</a:t>
            </a:r>
            <a:r>
              <a:rPr lang="en-US" sz="1200" dirty="0" smtClean="0"/>
              <a:t> had been created. </a:t>
            </a:r>
          </a:p>
          <a:p>
            <a:endParaRPr lang="en-US" sz="1200" dirty="0" smtClean="0"/>
          </a:p>
          <a:p>
            <a:r>
              <a:rPr lang="en-US" sz="1200" dirty="0" smtClean="0"/>
              <a:t>The</a:t>
            </a:r>
            <a:r>
              <a:rPr lang="en-US" sz="1200" baseline="0" dirty="0" smtClean="0"/>
              <a:t> information provided by this time series allowed us to counter the claims being made, and to take appropriate action.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6</a:t>
            </a:fld>
            <a:endParaRPr lang="en-US"/>
          </a:p>
        </p:txBody>
      </p:sp>
    </p:spTree>
    <p:extLst>
      <p:ext uri="{BB962C8B-B14F-4D97-AF65-F5344CB8AC3E}">
        <p14:creationId xmlns:p14="http://schemas.microsoft.com/office/powerpoint/2010/main" val="3496675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7</a:t>
            </a:fld>
            <a:endParaRPr lang="en-US"/>
          </a:p>
        </p:txBody>
      </p:sp>
    </p:spTree>
    <p:extLst>
      <p:ext uri="{BB962C8B-B14F-4D97-AF65-F5344CB8AC3E}">
        <p14:creationId xmlns:p14="http://schemas.microsoft.com/office/powerpoint/2010/main" val="20973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6FB2-DA29-424F-86A8-62F74FE1B26E}" type="slidenum">
              <a:rPr lang="en-US" smtClean="0"/>
              <a:t>8</a:t>
            </a:fld>
            <a:endParaRPr lang="en-US"/>
          </a:p>
        </p:txBody>
      </p:sp>
    </p:spTree>
    <p:extLst>
      <p:ext uri="{BB962C8B-B14F-4D97-AF65-F5344CB8AC3E}">
        <p14:creationId xmlns:p14="http://schemas.microsoft.com/office/powerpoint/2010/main" val="38480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003259-78ED-BE4B-A729-F6B375285754}" type="slidenum">
              <a:rPr lang="en-US" smtClean="0"/>
              <a:t>9</a:t>
            </a:fld>
            <a:endParaRPr lang="en-US"/>
          </a:p>
        </p:txBody>
      </p:sp>
    </p:spTree>
    <p:extLst>
      <p:ext uri="{BB962C8B-B14F-4D97-AF65-F5344CB8AC3E}">
        <p14:creationId xmlns:p14="http://schemas.microsoft.com/office/powerpoint/2010/main" val="428016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27065"/>
            <a:ext cx="9144000" cy="2610332"/>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938063"/>
            <a:ext cx="9144000" cy="1810223"/>
          </a:xfrm>
        </p:spPr>
        <p:txBody>
          <a:bodyPr/>
          <a:lstStyle>
            <a:lvl1pPr marL="0" indent="0" algn="ctr">
              <a:buNone/>
              <a:defRPr sz="2500"/>
            </a:lvl1pPr>
            <a:lvl2pPr marL="457175" indent="0" algn="ctr">
              <a:buNone/>
              <a:defRPr sz="2000"/>
            </a:lvl2pPr>
            <a:lvl3pPr marL="914351" indent="0" algn="ctr">
              <a:buNone/>
              <a:defRPr sz="1800"/>
            </a:lvl3pPr>
            <a:lvl4pPr marL="1371526" indent="0" algn="ctr">
              <a:buNone/>
              <a:defRPr sz="1600"/>
            </a:lvl4pPr>
            <a:lvl5pPr marL="1828702" indent="0" algn="ctr">
              <a:buNone/>
              <a:defRPr sz="1600"/>
            </a:lvl5pPr>
            <a:lvl6pPr marL="2285876" indent="0" algn="ctr">
              <a:buNone/>
              <a:defRPr sz="1600"/>
            </a:lvl6pPr>
            <a:lvl7pPr marL="2743053" indent="0" algn="ctr">
              <a:buNone/>
              <a:defRPr sz="1600"/>
            </a:lvl7pPr>
            <a:lvl8pPr marL="3200227" indent="0" algn="ctr">
              <a:buNone/>
              <a:defRPr sz="1600"/>
            </a:lvl8pPr>
            <a:lvl9pPr marL="365740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E88E21-7346-4FEA-83A3-81510EB7AC2E}" type="datetimeFigureOut">
              <a:rPr lang="en-US" smtClean="0"/>
              <a:t>21/11/2019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3752506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E88E21-7346-4FEA-83A3-81510EB7AC2E}" type="datetimeFigureOut">
              <a:rPr lang="en-US" smtClean="0"/>
              <a:t>21/11/2019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267366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99186"/>
            <a:ext cx="2628900" cy="635400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99186"/>
            <a:ext cx="7734300" cy="635400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E88E21-7346-4FEA-83A3-81510EB7AC2E}" type="datetimeFigureOut">
              <a:rPr lang="en-US" smtClean="0"/>
              <a:t>21/11/2019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833826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29167"/>
            <a:ext cx="10363200" cy="160715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4248732"/>
            <a:ext cx="8534400" cy="1916095"/>
          </a:xfrm>
        </p:spPr>
        <p:txBody>
          <a:bodyPr/>
          <a:lstStyle>
            <a:lvl1pPr marL="0" indent="0" algn="ctr">
              <a:buNone/>
              <a:defRPr>
                <a:solidFill>
                  <a:schemeClr val="tx1">
                    <a:tint val="75000"/>
                  </a:schemeClr>
                </a:solidFill>
              </a:defRPr>
            </a:lvl1pPr>
            <a:lvl2pPr marL="562539" indent="0" algn="ctr">
              <a:buNone/>
              <a:defRPr>
                <a:solidFill>
                  <a:schemeClr val="tx1">
                    <a:tint val="75000"/>
                  </a:schemeClr>
                </a:solidFill>
              </a:defRPr>
            </a:lvl2pPr>
            <a:lvl3pPr marL="1125078" indent="0" algn="ctr">
              <a:buNone/>
              <a:defRPr>
                <a:solidFill>
                  <a:schemeClr val="tx1">
                    <a:tint val="75000"/>
                  </a:schemeClr>
                </a:solidFill>
              </a:defRPr>
            </a:lvl3pPr>
            <a:lvl4pPr marL="1687617" indent="0" algn="ctr">
              <a:buNone/>
              <a:defRPr>
                <a:solidFill>
                  <a:schemeClr val="tx1">
                    <a:tint val="75000"/>
                  </a:schemeClr>
                </a:solidFill>
              </a:defRPr>
            </a:lvl4pPr>
            <a:lvl5pPr marL="2250156" indent="0" algn="ctr">
              <a:buNone/>
              <a:defRPr>
                <a:solidFill>
                  <a:schemeClr val="tx1">
                    <a:tint val="75000"/>
                  </a:schemeClr>
                </a:solidFill>
              </a:defRPr>
            </a:lvl5pPr>
            <a:lvl6pPr marL="2812694" indent="0" algn="ctr">
              <a:buNone/>
              <a:defRPr>
                <a:solidFill>
                  <a:schemeClr val="tx1">
                    <a:tint val="75000"/>
                  </a:schemeClr>
                </a:solidFill>
              </a:defRPr>
            </a:lvl6pPr>
            <a:lvl7pPr marL="3375233" indent="0" algn="ctr">
              <a:buNone/>
              <a:defRPr>
                <a:solidFill>
                  <a:schemeClr val="tx1">
                    <a:tint val="75000"/>
                  </a:schemeClr>
                </a:solidFill>
              </a:defRPr>
            </a:lvl7pPr>
            <a:lvl8pPr marL="3937772" indent="0" algn="ctr">
              <a:buNone/>
              <a:defRPr>
                <a:solidFill>
                  <a:schemeClr val="tx1">
                    <a:tint val="75000"/>
                  </a:schemeClr>
                </a:solidFill>
              </a:defRPr>
            </a:lvl8pPr>
            <a:lvl9pPr marL="45003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51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666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818008"/>
            <a:ext cx="10363200" cy="1489139"/>
          </a:xfrm>
        </p:spPr>
        <p:txBody>
          <a:bodyPr anchor="t"/>
          <a:lstStyle>
            <a:lvl1pPr algn="l">
              <a:defRPr sz="49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3177872"/>
            <a:ext cx="10363200" cy="1640135"/>
          </a:xfrm>
        </p:spPr>
        <p:txBody>
          <a:bodyPr anchor="b"/>
          <a:lstStyle>
            <a:lvl1pPr marL="0" indent="0">
              <a:buNone/>
              <a:defRPr sz="2500">
                <a:solidFill>
                  <a:schemeClr val="tx1">
                    <a:tint val="75000"/>
                  </a:schemeClr>
                </a:solidFill>
              </a:defRPr>
            </a:lvl1pPr>
            <a:lvl2pPr marL="562539" indent="0">
              <a:buNone/>
              <a:defRPr sz="2200">
                <a:solidFill>
                  <a:schemeClr val="tx1">
                    <a:tint val="75000"/>
                  </a:schemeClr>
                </a:solidFill>
              </a:defRPr>
            </a:lvl2pPr>
            <a:lvl3pPr marL="1125078" indent="0">
              <a:buNone/>
              <a:defRPr sz="2000">
                <a:solidFill>
                  <a:schemeClr val="tx1">
                    <a:tint val="75000"/>
                  </a:schemeClr>
                </a:solidFill>
              </a:defRPr>
            </a:lvl3pPr>
            <a:lvl4pPr marL="1687617" indent="0">
              <a:buNone/>
              <a:defRPr sz="1700">
                <a:solidFill>
                  <a:schemeClr val="tx1">
                    <a:tint val="75000"/>
                  </a:schemeClr>
                </a:solidFill>
              </a:defRPr>
            </a:lvl4pPr>
            <a:lvl5pPr marL="2250156" indent="0">
              <a:buNone/>
              <a:defRPr sz="1700">
                <a:solidFill>
                  <a:schemeClr val="tx1">
                    <a:tint val="75000"/>
                  </a:schemeClr>
                </a:solidFill>
              </a:defRPr>
            </a:lvl5pPr>
            <a:lvl6pPr marL="2812694" indent="0">
              <a:buNone/>
              <a:defRPr sz="1700">
                <a:solidFill>
                  <a:schemeClr val="tx1">
                    <a:tint val="75000"/>
                  </a:schemeClr>
                </a:solidFill>
              </a:defRPr>
            </a:lvl6pPr>
            <a:lvl7pPr marL="3375233" indent="0">
              <a:buNone/>
              <a:defRPr sz="1700">
                <a:solidFill>
                  <a:schemeClr val="tx1">
                    <a:tint val="75000"/>
                  </a:schemeClr>
                </a:solidFill>
              </a:defRPr>
            </a:lvl7pPr>
            <a:lvl8pPr marL="3937772" indent="0">
              <a:buNone/>
              <a:defRPr sz="1700">
                <a:solidFill>
                  <a:schemeClr val="tx1">
                    <a:tint val="75000"/>
                  </a:schemeClr>
                </a:solidFill>
              </a:defRPr>
            </a:lvl8pPr>
            <a:lvl9pPr marL="4500311"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430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49479"/>
            <a:ext cx="5384800" cy="4948177"/>
          </a:xfrm>
        </p:spPr>
        <p:txBody>
          <a:bodyPr/>
          <a:lstStyle>
            <a:lvl1pPr>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49479"/>
            <a:ext cx="5384800" cy="4948177"/>
          </a:xfrm>
        </p:spPr>
        <p:txBody>
          <a:bodyPr/>
          <a:lstStyle>
            <a:lvl1pPr>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95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678319"/>
            <a:ext cx="5386917" cy="699444"/>
          </a:xfrm>
        </p:spPr>
        <p:txBody>
          <a:bodyPr anchor="b"/>
          <a:lstStyle>
            <a:lvl1pPr marL="0" indent="0">
              <a:buNone/>
              <a:defRPr sz="3000" b="1"/>
            </a:lvl1pPr>
            <a:lvl2pPr marL="562539" indent="0">
              <a:buNone/>
              <a:defRPr sz="2500" b="1"/>
            </a:lvl2pPr>
            <a:lvl3pPr marL="1125078" indent="0">
              <a:buNone/>
              <a:defRPr sz="2200" b="1"/>
            </a:lvl3pPr>
            <a:lvl4pPr marL="1687617" indent="0">
              <a:buNone/>
              <a:defRPr sz="2000" b="1"/>
            </a:lvl4pPr>
            <a:lvl5pPr marL="2250156" indent="0">
              <a:buNone/>
              <a:defRPr sz="2000" b="1"/>
            </a:lvl5pPr>
            <a:lvl6pPr marL="2812694" indent="0">
              <a:buNone/>
              <a:defRPr sz="2000" b="1"/>
            </a:lvl6pPr>
            <a:lvl7pPr marL="3375233" indent="0">
              <a:buNone/>
              <a:defRPr sz="2000" b="1"/>
            </a:lvl7pPr>
            <a:lvl8pPr marL="3937772" indent="0">
              <a:buNone/>
              <a:defRPr sz="2000" b="1"/>
            </a:lvl8pPr>
            <a:lvl9pPr marL="4500311"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09600" y="2377763"/>
            <a:ext cx="5386917" cy="4319892"/>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678319"/>
            <a:ext cx="5389033" cy="699444"/>
          </a:xfrm>
        </p:spPr>
        <p:txBody>
          <a:bodyPr anchor="b"/>
          <a:lstStyle>
            <a:lvl1pPr marL="0" indent="0">
              <a:buNone/>
              <a:defRPr sz="3000" b="1"/>
            </a:lvl1pPr>
            <a:lvl2pPr marL="562539" indent="0">
              <a:buNone/>
              <a:defRPr sz="2500" b="1"/>
            </a:lvl2pPr>
            <a:lvl3pPr marL="1125078" indent="0">
              <a:buNone/>
              <a:defRPr sz="2200" b="1"/>
            </a:lvl3pPr>
            <a:lvl4pPr marL="1687617" indent="0">
              <a:buNone/>
              <a:defRPr sz="2000" b="1"/>
            </a:lvl4pPr>
            <a:lvl5pPr marL="2250156" indent="0">
              <a:buNone/>
              <a:defRPr sz="2000" b="1"/>
            </a:lvl5pPr>
            <a:lvl6pPr marL="2812694" indent="0">
              <a:buNone/>
              <a:defRPr sz="2000" b="1"/>
            </a:lvl6pPr>
            <a:lvl7pPr marL="3375233" indent="0">
              <a:buNone/>
              <a:defRPr sz="2000" b="1"/>
            </a:lvl7pPr>
            <a:lvl8pPr marL="3937772" indent="0">
              <a:buNone/>
              <a:defRPr sz="2000" b="1"/>
            </a:lvl8pPr>
            <a:lvl9pPr marL="4500311"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193368" y="2377763"/>
            <a:ext cx="5389033" cy="4319892"/>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574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068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757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98522"/>
            <a:ext cx="4011084" cy="1270454"/>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4766733" y="298523"/>
            <a:ext cx="6815667" cy="6399133"/>
          </a:xfrm>
        </p:spPr>
        <p:txBody>
          <a:bodyPr/>
          <a:lstStyle>
            <a:lvl1pPr>
              <a:defRPr sz="3900"/>
            </a:lvl1pPr>
            <a:lvl2pPr>
              <a:defRPr sz="34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568977"/>
            <a:ext cx="4011084" cy="5128679"/>
          </a:xfrm>
        </p:spPr>
        <p:txBody>
          <a:bodyPr/>
          <a:lstStyle>
            <a:lvl1pPr marL="0" indent="0">
              <a:buNone/>
              <a:defRPr sz="1700"/>
            </a:lvl1pPr>
            <a:lvl2pPr marL="562539" indent="0">
              <a:buNone/>
              <a:defRPr sz="1500"/>
            </a:lvl2pPr>
            <a:lvl3pPr marL="1125078" indent="0">
              <a:buNone/>
              <a:defRPr sz="1200"/>
            </a:lvl3pPr>
            <a:lvl4pPr marL="1687617" indent="0">
              <a:buNone/>
              <a:defRPr sz="1100"/>
            </a:lvl4pPr>
            <a:lvl5pPr marL="2250156" indent="0">
              <a:buNone/>
              <a:defRPr sz="1100"/>
            </a:lvl5pPr>
            <a:lvl6pPr marL="2812694" indent="0">
              <a:buNone/>
              <a:defRPr sz="1100"/>
            </a:lvl6pPr>
            <a:lvl7pPr marL="3375233" indent="0">
              <a:buNone/>
              <a:defRPr sz="1100"/>
            </a:lvl7pPr>
            <a:lvl8pPr marL="3937772" indent="0">
              <a:buNone/>
              <a:defRPr sz="1100"/>
            </a:lvl8pPr>
            <a:lvl9pPr marL="450031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38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E88E21-7346-4FEA-83A3-81510EB7AC2E}" type="datetimeFigureOut">
              <a:rPr lang="en-US" smtClean="0"/>
              <a:t>21/11/2019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4065826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248434"/>
            <a:ext cx="7315200" cy="619607"/>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69939"/>
            <a:ext cx="7315200" cy="4498658"/>
          </a:xfrm>
        </p:spPr>
        <p:txBody>
          <a:bodyPr/>
          <a:lstStyle>
            <a:lvl1pPr marL="0" indent="0">
              <a:buNone/>
              <a:defRPr sz="3900"/>
            </a:lvl1pPr>
            <a:lvl2pPr marL="562539" indent="0">
              <a:buNone/>
              <a:defRPr sz="3400"/>
            </a:lvl2pPr>
            <a:lvl3pPr marL="1125078" indent="0">
              <a:buNone/>
              <a:defRPr sz="3000"/>
            </a:lvl3pPr>
            <a:lvl4pPr marL="1687617" indent="0">
              <a:buNone/>
              <a:defRPr sz="2500"/>
            </a:lvl4pPr>
            <a:lvl5pPr marL="2250156" indent="0">
              <a:buNone/>
              <a:defRPr sz="2500"/>
            </a:lvl5pPr>
            <a:lvl6pPr marL="2812694" indent="0">
              <a:buNone/>
              <a:defRPr sz="2500"/>
            </a:lvl6pPr>
            <a:lvl7pPr marL="3375233" indent="0">
              <a:buNone/>
              <a:defRPr sz="2500"/>
            </a:lvl7pPr>
            <a:lvl8pPr marL="3937772" indent="0">
              <a:buNone/>
              <a:defRPr sz="2500"/>
            </a:lvl8pPr>
            <a:lvl9pPr marL="4500311" indent="0">
              <a:buNone/>
              <a:defRPr sz="2500"/>
            </a:lvl9pPr>
          </a:lstStyle>
          <a:p>
            <a:endParaRPr lang="en-US"/>
          </a:p>
        </p:txBody>
      </p:sp>
      <p:sp>
        <p:nvSpPr>
          <p:cNvPr id="4" name="Text Placeholder 3"/>
          <p:cNvSpPr>
            <a:spLocks noGrp="1"/>
          </p:cNvSpPr>
          <p:nvPr>
            <p:ph type="body" sz="half" idx="2"/>
          </p:nvPr>
        </p:nvSpPr>
        <p:spPr>
          <a:xfrm>
            <a:off x="2389717" y="5868042"/>
            <a:ext cx="7315200" cy="879945"/>
          </a:xfrm>
        </p:spPr>
        <p:txBody>
          <a:bodyPr/>
          <a:lstStyle>
            <a:lvl1pPr marL="0" indent="0">
              <a:buNone/>
              <a:defRPr sz="1700"/>
            </a:lvl1pPr>
            <a:lvl2pPr marL="562539" indent="0">
              <a:buNone/>
              <a:defRPr sz="1500"/>
            </a:lvl2pPr>
            <a:lvl3pPr marL="1125078" indent="0">
              <a:buNone/>
              <a:defRPr sz="1200"/>
            </a:lvl3pPr>
            <a:lvl4pPr marL="1687617" indent="0">
              <a:buNone/>
              <a:defRPr sz="1100"/>
            </a:lvl4pPr>
            <a:lvl5pPr marL="2250156" indent="0">
              <a:buNone/>
              <a:defRPr sz="1100"/>
            </a:lvl5pPr>
            <a:lvl6pPr marL="2812694" indent="0">
              <a:buNone/>
              <a:defRPr sz="1100"/>
            </a:lvl6pPr>
            <a:lvl7pPr marL="3375233" indent="0">
              <a:buNone/>
              <a:defRPr sz="1100"/>
            </a:lvl7pPr>
            <a:lvl8pPr marL="3937772" indent="0">
              <a:buNone/>
              <a:defRPr sz="1100"/>
            </a:lvl8pPr>
            <a:lvl9pPr marL="450031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288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916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0259"/>
            <a:ext cx="2743200" cy="639739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00259"/>
            <a:ext cx="8026400" cy="639739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A2252-53A8-4B63-8523-9CC60AE3AEC8}" type="datetimeFigureOut">
              <a:rPr lang="en-US" smtClean="0">
                <a:solidFill>
                  <a:prstClr val="black">
                    <a:tint val="75000"/>
                  </a:prstClr>
                </a:solidFill>
              </a:rPr>
              <a:pPr/>
              <a:t>21/11/2019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96A30D-F35D-40BE-A4ED-821ADCB91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6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869236"/>
            <a:ext cx="10515600" cy="3118861"/>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5017602"/>
            <a:ext cx="10515600" cy="1640135"/>
          </a:xfrm>
        </p:spPr>
        <p:txBody>
          <a:bodyPr/>
          <a:lstStyle>
            <a:lvl1pPr marL="0" indent="0">
              <a:buNone/>
              <a:defRPr sz="2500">
                <a:solidFill>
                  <a:schemeClr val="tx1">
                    <a:tint val="75000"/>
                  </a:schemeClr>
                </a:solidFill>
              </a:defRPr>
            </a:lvl1pPr>
            <a:lvl2pPr marL="457175" indent="0">
              <a:buNone/>
              <a:defRPr sz="2000">
                <a:solidFill>
                  <a:schemeClr val="tx1">
                    <a:tint val="75000"/>
                  </a:schemeClr>
                </a:solidFill>
              </a:defRPr>
            </a:lvl2pPr>
            <a:lvl3pPr marL="914351" indent="0">
              <a:buNone/>
              <a:defRPr sz="1800">
                <a:solidFill>
                  <a:schemeClr val="tx1">
                    <a:tint val="75000"/>
                  </a:schemeClr>
                </a:solidFill>
              </a:defRPr>
            </a:lvl3pPr>
            <a:lvl4pPr marL="1371526" indent="0">
              <a:buNone/>
              <a:defRPr sz="1600">
                <a:solidFill>
                  <a:schemeClr val="tx1">
                    <a:tint val="75000"/>
                  </a:schemeClr>
                </a:solidFill>
              </a:defRPr>
            </a:lvl4pPr>
            <a:lvl5pPr marL="1828702" indent="0">
              <a:buNone/>
              <a:defRPr sz="1600">
                <a:solidFill>
                  <a:schemeClr val="tx1">
                    <a:tint val="75000"/>
                  </a:schemeClr>
                </a:solidFill>
              </a:defRPr>
            </a:lvl5pPr>
            <a:lvl6pPr marL="2285876" indent="0">
              <a:buNone/>
              <a:defRPr sz="1600">
                <a:solidFill>
                  <a:schemeClr val="tx1">
                    <a:tint val="75000"/>
                  </a:schemeClr>
                </a:solidFill>
              </a:defRPr>
            </a:lvl6pPr>
            <a:lvl7pPr marL="2743053" indent="0">
              <a:buNone/>
              <a:defRPr sz="1600">
                <a:solidFill>
                  <a:schemeClr val="tx1">
                    <a:tint val="75000"/>
                  </a:schemeClr>
                </a:solidFill>
              </a:defRPr>
            </a:lvl7pPr>
            <a:lvl8pPr marL="3200227" indent="0">
              <a:buNone/>
              <a:defRPr sz="1600">
                <a:solidFill>
                  <a:schemeClr val="tx1">
                    <a:tint val="75000"/>
                  </a:schemeClr>
                </a:solidFill>
              </a:defRPr>
            </a:lvl8pPr>
            <a:lvl9pPr marL="36574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E88E21-7346-4FEA-83A3-81510EB7AC2E}" type="datetimeFigureOut">
              <a:rPr lang="en-US" smtClean="0"/>
              <a:t>21/11/2019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334119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995932"/>
            <a:ext cx="5181600" cy="475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995932"/>
            <a:ext cx="5181600" cy="4757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E88E21-7346-4FEA-83A3-81510EB7AC2E}" type="datetimeFigureOut">
              <a:rPr lang="en-US" smtClean="0"/>
              <a:t>21/11/2019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15727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99188"/>
            <a:ext cx="10515600" cy="144922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837994"/>
            <a:ext cx="5157787" cy="900772"/>
          </a:xfrm>
        </p:spPr>
        <p:txBody>
          <a:bodyPr anchor="b"/>
          <a:lstStyle>
            <a:lvl1pPr marL="0" indent="0">
              <a:buNone/>
              <a:defRPr sz="2500" b="1"/>
            </a:lvl1pPr>
            <a:lvl2pPr marL="457175" indent="0">
              <a:buNone/>
              <a:defRPr sz="2000" b="1"/>
            </a:lvl2pPr>
            <a:lvl3pPr marL="914351" indent="0">
              <a:buNone/>
              <a:defRPr sz="1800" b="1"/>
            </a:lvl3pPr>
            <a:lvl4pPr marL="1371526" indent="0">
              <a:buNone/>
              <a:defRPr sz="1600" b="1"/>
            </a:lvl4pPr>
            <a:lvl5pPr marL="1828702" indent="0">
              <a:buNone/>
              <a:defRPr sz="1600" b="1"/>
            </a:lvl5pPr>
            <a:lvl6pPr marL="2285876" indent="0">
              <a:buNone/>
              <a:defRPr sz="1600" b="1"/>
            </a:lvl6pPr>
            <a:lvl7pPr marL="2743053" indent="0">
              <a:buNone/>
              <a:defRPr sz="1600" b="1"/>
            </a:lvl7pPr>
            <a:lvl8pPr marL="3200227" indent="0">
              <a:buNone/>
              <a:defRPr sz="1600" b="1"/>
            </a:lvl8pPr>
            <a:lvl9pPr marL="36574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738766"/>
            <a:ext cx="5157787" cy="4028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837994"/>
            <a:ext cx="5183188" cy="900772"/>
          </a:xfrm>
        </p:spPr>
        <p:txBody>
          <a:bodyPr anchor="b"/>
          <a:lstStyle>
            <a:lvl1pPr marL="0" indent="0">
              <a:buNone/>
              <a:defRPr sz="2500" b="1"/>
            </a:lvl1pPr>
            <a:lvl2pPr marL="457175" indent="0">
              <a:buNone/>
              <a:defRPr sz="2000" b="1"/>
            </a:lvl2pPr>
            <a:lvl3pPr marL="914351" indent="0">
              <a:buNone/>
              <a:defRPr sz="1800" b="1"/>
            </a:lvl3pPr>
            <a:lvl4pPr marL="1371526" indent="0">
              <a:buNone/>
              <a:defRPr sz="1600" b="1"/>
            </a:lvl4pPr>
            <a:lvl5pPr marL="1828702" indent="0">
              <a:buNone/>
              <a:defRPr sz="1600" b="1"/>
            </a:lvl5pPr>
            <a:lvl6pPr marL="2285876" indent="0">
              <a:buNone/>
              <a:defRPr sz="1600" b="1"/>
            </a:lvl6pPr>
            <a:lvl7pPr marL="2743053" indent="0">
              <a:buNone/>
              <a:defRPr sz="1600" b="1"/>
            </a:lvl7pPr>
            <a:lvl8pPr marL="3200227" indent="0">
              <a:buNone/>
              <a:defRPr sz="1600" b="1"/>
            </a:lvl8pPr>
            <a:lvl9pPr marL="36574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738766"/>
            <a:ext cx="5183188" cy="4028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E88E21-7346-4FEA-83A3-81510EB7AC2E}" type="datetimeFigureOut">
              <a:rPr lang="en-US" smtClean="0"/>
              <a:t>21/11/2019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516991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E88E21-7346-4FEA-83A3-81510EB7AC2E}" type="datetimeFigureOut">
              <a:rPr lang="en-US" smtClean="0"/>
              <a:t>21/11/2019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355388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88E21-7346-4FEA-83A3-81510EB7AC2E}" type="datetimeFigureOut">
              <a:rPr lang="en-US" smtClean="0"/>
              <a:t>21/11/2019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341310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99851"/>
            <a:ext cx="3932237" cy="1749478"/>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1079541"/>
            <a:ext cx="6172200" cy="5328271"/>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90" y="2249329"/>
            <a:ext cx="3932237" cy="4167160"/>
          </a:xfrm>
        </p:spPr>
        <p:txBody>
          <a:bodyPr/>
          <a:lstStyle>
            <a:lvl1pPr marL="0" indent="0">
              <a:buNone/>
              <a:defRPr sz="1600"/>
            </a:lvl1pPr>
            <a:lvl2pPr marL="457175" indent="0">
              <a:buNone/>
              <a:defRPr sz="1400"/>
            </a:lvl2pPr>
            <a:lvl3pPr marL="914351" indent="0">
              <a:buNone/>
              <a:defRPr sz="1200"/>
            </a:lvl3pPr>
            <a:lvl4pPr marL="1371526" indent="0">
              <a:buNone/>
              <a:defRPr sz="1000"/>
            </a:lvl4pPr>
            <a:lvl5pPr marL="1828702" indent="0">
              <a:buNone/>
              <a:defRPr sz="1000"/>
            </a:lvl5pPr>
            <a:lvl6pPr marL="2285876" indent="0">
              <a:buNone/>
              <a:defRPr sz="1000"/>
            </a:lvl6pPr>
            <a:lvl7pPr marL="2743053" indent="0">
              <a:buNone/>
              <a:defRPr sz="1000"/>
            </a:lvl7pPr>
            <a:lvl8pPr marL="3200227" indent="0">
              <a:buNone/>
              <a:defRPr sz="1000"/>
            </a:lvl8pPr>
            <a:lvl9pPr marL="36574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88E21-7346-4FEA-83A3-81510EB7AC2E}" type="datetimeFigureOut">
              <a:rPr lang="en-US" smtClean="0"/>
              <a:t>21/11/2019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323816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99851"/>
            <a:ext cx="3932237" cy="1749478"/>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1079541"/>
            <a:ext cx="6172200" cy="5328271"/>
          </a:xfrm>
        </p:spPr>
        <p:txBody>
          <a:bodyPr anchor="t"/>
          <a:lstStyle>
            <a:lvl1pPr marL="0" indent="0">
              <a:buNone/>
              <a:defRPr sz="3200"/>
            </a:lvl1pPr>
            <a:lvl2pPr marL="457175" indent="0">
              <a:buNone/>
              <a:defRPr sz="2800"/>
            </a:lvl2pPr>
            <a:lvl3pPr marL="914351" indent="0">
              <a:buNone/>
              <a:defRPr sz="2500"/>
            </a:lvl3pPr>
            <a:lvl4pPr marL="1371526" indent="0">
              <a:buNone/>
              <a:defRPr sz="2000"/>
            </a:lvl4pPr>
            <a:lvl5pPr marL="1828702" indent="0">
              <a:buNone/>
              <a:defRPr sz="2000"/>
            </a:lvl5pPr>
            <a:lvl6pPr marL="2285876" indent="0">
              <a:buNone/>
              <a:defRPr sz="2000"/>
            </a:lvl6pPr>
            <a:lvl7pPr marL="2743053" indent="0">
              <a:buNone/>
              <a:defRPr sz="2000"/>
            </a:lvl7pPr>
            <a:lvl8pPr marL="3200227" indent="0">
              <a:buNone/>
              <a:defRPr sz="2000"/>
            </a:lvl8pPr>
            <a:lvl9pPr marL="365740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90" y="2249329"/>
            <a:ext cx="3932237" cy="4167160"/>
          </a:xfrm>
        </p:spPr>
        <p:txBody>
          <a:bodyPr/>
          <a:lstStyle>
            <a:lvl1pPr marL="0" indent="0">
              <a:buNone/>
              <a:defRPr sz="1600"/>
            </a:lvl1pPr>
            <a:lvl2pPr marL="457175" indent="0">
              <a:buNone/>
              <a:defRPr sz="1400"/>
            </a:lvl2pPr>
            <a:lvl3pPr marL="914351" indent="0">
              <a:buNone/>
              <a:defRPr sz="1200"/>
            </a:lvl3pPr>
            <a:lvl4pPr marL="1371526" indent="0">
              <a:buNone/>
              <a:defRPr sz="1000"/>
            </a:lvl4pPr>
            <a:lvl5pPr marL="1828702" indent="0">
              <a:buNone/>
              <a:defRPr sz="1000"/>
            </a:lvl5pPr>
            <a:lvl6pPr marL="2285876" indent="0">
              <a:buNone/>
              <a:defRPr sz="1000"/>
            </a:lvl6pPr>
            <a:lvl7pPr marL="2743053" indent="0">
              <a:buNone/>
              <a:defRPr sz="1000"/>
            </a:lvl7pPr>
            <a:lvl8pPr marL="3200227" indent="0">
              <a:buNone/>
              <a:defRPr sz="1000"/>
            </a:lvl8pPr>
            <a:lvl9pPr marL="36574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88E21-7346-4FEA-83A3-81510EB7AC2E}" type="datetimeFigureOut">
              <a:rPr lang="en-US" smtClean="0"/>
              <a:t>21/11/2019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EE2DAC-94A1-4A0F-B29A-38308F409727}" type="slidenum">
              <a:rPr lang="en-US" smtClean="0"/>
              <a:t>‹#›</a:t>
            </a:fld>
            <a:endParaRPr lang="en-US"/>
          </a:p>
        </p:txBody>
      </p:sp>
    </p:spTree>
    <p:extLst>
      <p:ext uri="{BB962C8B-B14F-4D97-AF65-F5344CB8AC3E}">
        <p14:creationId xmlns:p14="http://schemas.microsoft.com/office/powerpoint/2010/main" val="147612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99188"/>
            <a:ext cx="10515600" cy="1449221"/>
          </a:xfrm>
          <a:prstGeom prst="rect">
            <a:avLst/>
          </a:prstGeom>
        </p:spPr>
        <p:txBody>
          <a:bodyPr vert="horz" lIns="91435" tIns="45718" rIns="91435"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995932"/>
            <a:ext cx="10515600" cy="4757262"/>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949316"/>
            <a:ext cx="2743200" cy="399186"/>
          </a:xfrm>
          <a:prstGeom prst="rect">
            <a:avLst/>
          </a:prstGeom>
        </p:spPr>
        <p:txBody>
          <a:bodyPr vert="horz" lIns="91435" tIns="45718" rIns="91435" bIns="45718" rtlCol="0" anchor="ctr"/>
          <a:lstStyle>
            <a:lvl1pPr algn="l">
              <a:defRPr sz="1200">
                <a:solidFill>
                  <a:schemeClr val="tx1">
                    <a:tint val="75000"/>
                  </a:schemeClr>
                </a:solidFill>
              </a:defRPr>
            </a:lvl1pPr>
          </a:lstStyle>
          <a:p>
            <a:fld id="{FCE88E21-7346-4FEA-83A3-81510EB7AC2E}" type="datetimeFigureOut">
              <a:rPr lang="en-US" smtClean="0"/>
              <a:t>21/11/2019</a:t>
            </a:fld>
            <a:endParaRPr lang="en-US"/>
          </a:p>
        </p:txBody>
      </p:sp>
      <p:sp>
        <p:nvSpPr>
          <p:cNvPr id="5" name="Footer Placeholder 4"/>
          <p:cNvSpPr>
            <a:spLocks noGrp="1"/>
          </p:cNvSpPr>
          <p:nvPr>
            <p:ph type="ftr" sz="quarter" idx="3"/>
          </p:nvPr>
        </p:nvSpPr>
        <p:spPr>
          <a:xfrm>
            <a:off x="4038600" y="6949316"/>
            <a:ext cx="4114800" cy="399186"/>
          </a:xfrm>
          <a:prstGeom prst="rect">
            <a:avLst/>
          </a:prstGeom>
        </p:spPr>
        <p:txBody>
          <a:bodyPr vert="horz" lIns="91435" tIns="45718" rIns="91435"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949316"/>
            <a:ext cx="2743200" cy="399186"/>
          </a:xfrm>
          <a:prstGeom prst="rect">
            <a:avLst/>
          </a:prstGeom>
        </p:spPr>
        <p:txBody>
          <a:bodyPr vert="horz" lIns="91435" tIns="45718" rIns="91435" bIns="45718" rtlCol="0" anchor="ctr"/>
          <a:lstStyle>
            <a:lvl1pPr algn="r">
              <a:defRPr sz="1200">
                <a:solidFill>
                  <a:schemeClr val="tx1">
                    <a:tint val="75000"/>
                  </a:schemeClr>
                </a:solidFill>
              </a:defRPr>
            </a:lvl1pPr>
          </a:lstStyle>
          <a:p>
            <a:fld id="{74EE2DAC-94A1-4A0F-B29A-38308F409727}" type="slidenum">
              <a:rPr lang="en-US" smtClean="0"/>
              <a:t>‹#›</a:t>
            </a:fld>
            <a:endParaRPr lang="en-US"/>
          </a:p>
        </p:txBody>
      </p:sp>
    </p:spTree>
    <p:extLst>
      <p:ext uri="{BB962C8B-B14F-4D97-AF65-F5344CB8AC3E}">
        <p14:creationId xmlns:p14="http://schemas.microsoft.com/office/powerpoint/2010/main" val="3236054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5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5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3" indent="-228587" algn="l" defTabSz="914351"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2pPr>
      <a:lvl3pPr marL="1142938" indent="-228587" algn="l" defTabSz="91435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4" indent="-228587" algn="l" defTabSz="91435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89" indent="-228587" algn="l" defTabSz="91435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64" indent="-228587" algn="l" defTabSz="91435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0" indent="-228587" algn="l" defTabSz="91435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15" indent="-228587" algn="l" defTabSz="91435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91" indent="-228587" algn="l" defTabSz="91435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1" rtl="0" eaLnBrk="1" latinLnBrk="0" hangingPunct="1">
        <a:defRPr sz="1800" kern="1200">
          <a:solidFill>
            <a:schemeClr val="tx1"/>
          </a:solidFill>
          <a:latin typeface="+mn-lt"/>
          <a:ea typeface="+mn-ea"/>
          <a:cs typeface="+mn-cs"/>
        </a:defRPr>
      </a:lvl1pPr>
      <a:lvl2pPr marL="457175"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6" algn="l" defTabSz="914351" rtl="0" eaLnBrk="1" latinLnBrk="0" hangingPunct="1">
        <a:defRPr sz="1800" kern="1200">
          <a:solidFill>
            <a:schemeClr val="tx1"/>
          </a:solidFill>
          <a:latin typeface="+mn-lt"/>
          <a:ea typeface="+mn-ea"/>
          <a:cs typeface="+mn-cs"/>
        </a:defRPr>
      </a:lvl4pPr>
      <a:lvl5pPr marL="1828702" algn="l" defTabSz="914351" rtl="0" eaLnBrk="1" latinLnBrk="0" hangingPunct="1">
        <a:defRPr sz="1800" kern="1200">
          <a:solidFill>
            <a:schemeClr val="tx1"/>
          </a:solidFill>
          <a:latin typeface="+mn-lt"/>
          <a:ea typeface="+mn-ea"/>
          <a:cs typeface="+mn-cs"/>
        </a:defRPr>
      </a:lvl5pPr>
      <a:lvl6pPr marL="2285876" algn="l" defTabSz="914351" rtl="0" eaLnBrk="1" latinLnBrk="0" hangingPunct="1">
        <a:defRPr sz="1800" kern="1200">
          <a:solidFill>
            <a:schemeClr val="tx1"/>
          </a:solidFill>
          <a:latin typeface="+mn-lt"/>
          <a:ea typeface="+mn-ea"/>
          <a:cs typeface="+mn-cs"/>
        </a:defRPr>
      </a:lvl6pPr>
      <a:lvl7pPr marL="2743053" algn="l" defTabSz="914351" rtl="0" eaLnBrk="1" latinLnBrk="0" hangingPunct="1">
        <a:defRPr sz="1800" kern="1200">
          <a:solidFill>
            <a:schemeClr val="tx1"/>
          </a:solidFill>
          <a:latin typeface="+mn-lt"/>
          <a:ea typeface="+mn-ea"/>
          <a:cs typeface="+mn-cs"/>
        </a:defRPr>
      </a:lvl7pPr>
      <a:lvl8pPr marL="3200227" algn="l" defTabSz="914351" rtl="0" eaLnBrk="1" latinLnBrk="0" hangingPunct="1">
        <a:defRPr sz="1800" kern="1200">
          <a:solidFill>
            <a:schemeClr val="tx1"/>
          </a:solidFill>
          <a:latin typeface="+mn-lt"/>
          <a:ea typeface="+mn-ea"/>
          <a:cs typeface="+mn-cs"/>
        </a:defRPr>
      </a:lvl8pPr>
      <a:lvl9pPr marL="3657403" algn="l" defTabSz="9143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0258"/>
            <a:ext cx="10972800" cy="1249627"/>
          </a:xfrm>
          <a:prstGeom prst="rect">
            <a:avLst/>
          </a:prstGeom>
        </p:spPr>
        <p:txBody>
          <a:bodyPr vert="horz" lIns="112508" tIns="56254" rIns="112508" bIns="562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749479"/>
            <a:ext cx="10972800" cy="4948177"/>
          </a:xfrm>
          <a:prstGeom prst="rect">
            <a:avLst/>
          </a:prstGeom>
        </p:spPr>
        <p:txBody>
          <a:bodyPr vert="horz" lIns="112508" tIns="56254" rIns="112508" bIns="562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949316"/>
            <a:ext cx="2844800" cy="399186"/>
          </a:xfrm>
          <a:prstGeom prst="rect">
            <a:avLst/>
          </a:prstGeom>
        </p:spPr>
        <p:txBody>
          <a:bodyPr vert="horz" lIns="112508" tIns="56254" rIns="112508" bIns="56254" rtlCol="0" anchor="ctr"/>
          <a:lstStyle>
            <a:lvl1pPr algn="l">
              <a:defRPr sz="1500">
                <a:solidFill>
                  <a:schemeClr val="tx1">
                    <a:tint val="75000"/>
                  </a:schemeClr>
                </a:solidFill>
              </a:defRPr>
            </a:lvl1pPr>
          </a:lstStyle>
          <a:p>
            <a:pPr defTabSz="1125078"/>
            <a:fld id="{B16A2252-53A8-4B63-8523-9CC60AE3AEC8}" type="datetimeFigureOut">
              <a:rPr lang="en-US" smtClean="0">
                <a:solidFill>
                  <a:prstClr val="black">
                    <a:tint val="75000"/>
                  </a:prstClr>
                </a:solidFill>
              </a:rPr>
              <a:pPr defTabSz="1125078"/>
              <a:t>21/11/2019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949316"/>
            <a:ext cx="3860800" cy="399186"/>
          </a:xfrm>
          <a:prstGeom prst="rect">
            <a:avLst/>
          </a:prstGeom>
        </p:spPr>
        <p:txBody>
          <a:bodyPr vert="horz" lIns="112508" tIns="56254" rIns="112508" bIns="56254" rtlCol="0" anchor="ctr"/>
          <a:lstStyle>
            <a:lvl1pPr algn="ctr">
              <a:defRPr sz="1500">
                <a:solidFill>
                  <a:schemeClr val="tx1">
                    <a:tint val="75000"/>
                  </a:schemeClr>
                </a:solidFill>
              </a:defRPr>
            </a:lvl1pPr>
          </a:lstStyle>
          <a:p>
            <a:pPr defTabSz="11250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949316"/>
            <a:ext cx="2844800" cy="399186"/>
          </a:xfrm>
          <a:prstGeom prst="rect">
            <a:avLst/>
          </a:prstGeom>
        </p:spPr>
        <p:txBody>
          <a:bodyPr vert="horz" lIns="112508" tIns="56254" rIns="112508" bIns="56254" rtlCol="0" anchor="ctr"/>
          <a:lstStyle>
            <a:lvl1pPr algn="r">
              <a:defRPr sz="1500">
                <a:solidFill>
                  <a:schemeClr val="tx1">
                    <a:tint val="75000"/>
                  </a:schemeClr>
                </a:solidFill>
              </a:defRPr>
            </a:lvl1pPr>
          </a:lstStyle>
          <a:p>
            <a:pPr defTabSz="1125078"/>
            <a:fld id="{9196A30D-F35D-40BE-A4ED-821ADCB91036}" type="slidenum">
              <a:rPr lang="en-US" smtClean="0">
                <a:solidFill>
                  <a:prstClr val="black">
                    <a:tint val="75000"/>
                  </a:prstClr>
                </a:solidFill>
              </a:rPr>
              <a:pPr defTabSz="1125078"/>
              <a:t>‹#›</a:t>
            </a:fld>
            <a:endParaRPr lang="en-US">
              <a:solidFill>
                <a:prstClr val="black">
                  <a:tint val="75000"/>
                </a:prstClr>
              </a:solidFill>
            </a:endParaRPr>
          </a:p>
        </p:txBody>
      </p:sp>
    </p:spTree>
    <p:extLst>
      <p:ext uri="{BB962C8B-B14F-4D97-AF65-F5344CB8AC3E}">
        <p14:creationId xmlns:p14="http://schemas.microsoft.com/office/powerpoint/2010/main" val="12326435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125078" rtl="0" eaLnBrk="1" latinLnBrk="0" hangingPunct="1">
        <a:spcBef>
          <a:spcPct val="0"/>
        </a:spcBef>
        <a:buNone/>
        <a:defRPr sz="5400" kern="1200">
          <a:solidFill>
            <a:schemeClr val="tx1"/>
          </a:solidFill>
          <a:latin typeface="+mj-lt"/>
          <a:ea typeface="+mj-ea"/>
          <a:cs typeface="+mj-cs"/>
        </a:defRPr>
      </a:lvl1pPr>
    </p:titleStyle>
    <p:bodyStyle>
      <a:lvl1pPr marL="421904" indent="-421904" algn="l" defTabSz="112507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4126" indent="-351587" algn="l" defTabSz="112507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406347" indent="-281269" algn="l" defTabSz="112507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68886"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1425"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93964"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56503"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19042"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81580"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25078" rtl="0" eaLnBrk="1" latinLnBrk="0" hangingPunct="1">
        <a:defRPr sz="2200" kern="1200">
          <a:solidFill>
            <a:schemeClr val="tx1"/>
          </a:solidFill>
          <a:latin typeface="+mn-lt"/>
          <a:ea typeface="+mn-ea"/>
          <a:cs typeface="+mn-cs"/>
        </a:defRPr>
      </a:lvl1pPr>
      <a:lvl2pPr marL="562539" algn="l" defTabSz="1125078" rtl="0" eaLnBrk="1" latinLnBrk="0" hangingPunct="1">
        <a:defRPr sz="2200" kern="1200">
          <a:solidFill>
            <a:schemeClr val="tx1"/>
          </a:solidFill>
          <a:latin typeface="+mn-lt"/>
          <a:ea typeface="+mn-ea"/>
          <a:cs typeface="+mn-cs"/>
        </a:defRPr>
      </a:lvl2pPr>
      <a:lvl3pPr marL="1125078" algn="l" defTabSz="1125078" rtl="0" eaLnBrk="1" latinLnBrk="0" hangingPunct="1">
        <a:defRPr sz="2200" kern="1200">
          <a:solidFill>
            <a:schemeClr val="tx1"/>
          </a:solidFill>
          <a:latin typeface="+mn-lt"/>
          <a:ea typeface="+mn-ea"/>
          <a:cs typeface="+mn-cs"/>
        </a:defRPr>
      </a:lvl3pPr>
      <a:lvl4pPr marL="1687617" algn="l" defTabSz="1125078" rtl="0" eaLnBrk="1" latinLnBrk="0" hangingPunct="1">
        <a:defRPr sz="2200" kern="1200">
          <a:solidFill>
            <a:schemeClr val="tx1"/>
          </a:solidFill>
          <a:latin typeface="+mn-lt"/>
          <a:ea typeface="+mn-ea"/>
          <a:cs typeface="+mn-cs"/>
        </a:defRPr>
      </a:lvl4pPr>
      <a:lvl5pPr marL="2250156" algn="l" defTabSz="1125078" rtl="0" eaLnBrk="1" latinLnBrk="0" hangingPunct="1">
        <a:defRPr sz="2200" kern="1200">
          <a:solidFill>
            <a:schemeClr val="tx1"/>
          </a:solidFill>
          <a:latin typeface="+mn-lt"/>
          <a:ea typeface="+mn-ea"/>
          <a:cs typeface="+mn-cs"/>
        </a:defRPr>
      </a:lvl5pPr>
      <a:lvl6pPr marL="2812694" algn="l" defTabSz="1125078" rtl="0" eaLnBrk="1" latinLnBrk="0" hangingPunct="1">
        <a:defRPr sz="2200" kern="1200">
          <a:solidFill>
            <a:schemeClr val="tx1"/>
          </a:solidFill>
          <a:latin typeface="+mn-lt"/>
          <a:ea typeface="+mn-ea"/>
          <a:cs typeface="+mn-cs"/>
        </a:defRPr>
      </a:lvl6pPr>
      <a:lvl7pPr marL="3375233" algn="l" defTabSz="1125078" rtl="0" eaLnBrk="1" latinLnBrk="0" hangingPunct="1">
        <a:defRPr sz="2200" kern="1200">
          <a:solidFill>
            <a:schemeClr val="tx1"/>
          </a:solidFill>
          <a:latin typeface="+mn-lt"/>
          <a:ea typeface="+mn-ea"/>
          <a:cs typeface="+mn-cs"/>
        </a:defRPr>
      </a:lvl7pPr>
      <a:lvl8pPr marL="3937772" algn="l" defTabSz="1125078" rtl="0" eaLnBrk="1" latinLnBrk="0" hangingPunct="1">
        <a:defRPr sz="2200" kern="1200">
          <a:solidFill>
            <a:schemeClr val="tx1"/>
          </a:solidFill>
          <a:latin typeface="+mn-lt"/>
          <a:ea typeface="+mn-ea"/>
          <a:cs typeface="+mn-cs"/>
        </a:defRPr>
      </a:lvl8pPr>
      <a:lvl9pPr marL="4500311" algn="l" defTabSz="1125078"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529" y="-50762"/>
            <a:ext cx="12202529" cy="7497763"/>
          </a:xfrm>
        </p:spPr>
      </p:pic>
      <p:sp>
        <p:nvSpPr>
          <p:cNvPr id="2" name="Title 1"/>
          <p:cNvSpPr>
            <a:spLocks noGrp="1"/>
          </p:cNvSpPr>
          <p:nvPr>
            <p:ph type="title"/>
          </p:nvPr>
        </p:nvSpPr>
        <p:spPr>
          <a:xfrm>
            <a:off x="1015012" y="2928048"/>
            <a:ext cx="10972800" cy="1249627"/>
          </a:xfrm>
        </p:spPr>
        <p:txBody>
          <a:bodyPr>
            <a:noAutofit/>
          </a:bodyPr>
          <a:lstStyle/>
          <a:p>
            <a:r>
              <a:rPr lang="en-US" sz="4800" b="1" dirty="0" smtClean="0">
                <a:latin typeface="+mn-lt"/>
              </a:rPr>
              <a:t>Earth Observations: </a:t>
            </a:r>
            <a:br>
              <a:rPr lang="en-US" sz="4800" b="1" dirty="0" smtClean="0">
                <a:latin typeface="+mn-lt"/>
              </a:rPr>
            </a:br>
            <a:r>
              <a:rPr lang="en-US" sz="4800" b="1" dirty="0" smtClean="0">
                <a:latin typeface="+mn-lt"/>
              </a:rPr>
              <a:t>Investing in the Digital Economy – </a:t>
            </a:r>
            <a:br>
              <a:rPr lang="en-US" sz="4800" b="1" dirty="0" smtClean="0">
                <a:latin typeface="+mn-lt"/>
              </a:rPr>
            </a:br>
            <a:r>
              <a:rPr lang="en-US" sz="4800" b="1" dirty="0" smtClean="0">
                <a:latin typeface="+mn-lt"/>
              </a:rPr>
              <a:t>Investing in </a:t>
            </a:r>
            <a:r>
              <a:rPr lang="en-US" sz="4800" b="1" dirty="0">
                <a:latin typeface="+mn-lt"/>
              </a:rPr>
              <a:t>o</a:t>
            </a:r>
            <a:r>
              <a:rPr lang="en-US" sz="4800" b="1" dirty="0" smtClean="0">
                <a:latin typeface="+mn-lt"/>
              </a:rPr>
              <a:t>ur Shared </a:t>
            </a:r>
            <a:r>
              <a:rPr lang="en-US" sz="4800" b="1" dirty="0">
                <a:latin typeface="+mn-lt"/>
              </a:rPr>
              <a:t>F</a:t>
            </a:r>
            <a:r>
              <a:rPr lang="en-US" sz="4800" b="1" dirty="0" smtClean="0">
                <a:latin typeface="+mn-lt"/>
              </a:rPr>
              <a:t>uture</a:t>
            </a:r>
            <a:br>
              <a:rPr lang="en-US" sz="4800" b="1" dirty="0" smtClean="0">
                <a:latin typeface="+mn-lt"/>
              </a:rPr>
            </a:br>
            <a:r>
              <a:rPr lang="en-US" sz="4800" dirty="0" smtClean="0">
                <a:latin typeface="+mn-lt"/>
              </a:rPr>
              <a:t/>
            </a:r>
            <a:br>
              <a:rPr lang="en-US" sz="4800" dirty="0" smtClean="0">
                <a:latin typeface="+mn-lt"/>
              </a:rPr>
            </a:br>
            <a:endParaRPr lang="en-US" sz="4800" dirty="0">
              <a:latin typeface="+mn-lt"/>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sp>
        <p:nvSpPr>
          <p:cNvPr id="10" name="Subtitle 2"/>
          <p:cNvSpPr txBox="1">
            <a:spLocks/>
          </p:cNvSpPr>
          <p:nvPr/>
        </p:nvSpPr>
        <p:spPr>
          <a:xfrm>
            <a:off x="1558138" y="4816259"/>
            <a:ext cx="9144000" cy="2304077"/>
          </a:xfrm>
          <a:prstGeom prst="rect">
            <a:avLst/>
          </a:prstGeom>
        </p:spPr>
        <p:txBody>
          <a:bodyPr vert="horz" lIns="112508" tIns="56254" rIns="112508" bIns="56254" rtlCol="0">
            <a:normAutofit fontScale="77500" lnSpcReduction="20000"/>
          </a:bodyPr>
          <a:lstStyle>
            <a:lvl1pPr marL="421904" indent="-421904" algn="l" defTabSz="112507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4126" indent="-351587" algn="l" defTabSz="112507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406347" indent="-281269" algn="l" defTabSz="112507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68886"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1425"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93964"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56503"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19042"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81580"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pPr marL="0" indent="0" algn="ctr">
              <a:buNone/>
            </a:pPr>
            <a:r>
              <a:rPr lang="en-US" sz="3200" dirty="0"/>
              <a:t>Dr. </a:t>
            </a:r>
            <a:r>
              <a:rPr lang="en-US" sz="3200" dirty="0" err="1"/>
              <a:t>Kitutu</a:t>
            </a:r>
            <a:r>
              <a:rPr lang="en-US" sz="3200" dirty="0"/>
              <a:t> Kimono Mary </a:t>
            </a:r>
            <a:r>
              <a:rPr lang="en-US" sz="3200" dirty="0" err="1"/>
              <a:t>Goretti</a:t>
            </a:r>
            <a:r>
              <a:rPr lang="en-US" sz="3200" dirty="0"/>
              <a:t>, </a:t>
            </a:r>
          </a:p>
          <a:p>
            <a:pPr marL="0" indent="0" algn="ctr">
              <a:buNone/>
            </a:pPr>
            <a:r>
              <a:rPr lang="en-US" sz="3200" dirty="0"/>
              <a:t>Minister of State for Environment, Uganda</a:t>
            </a:r>
          </a:p>
          <a:p>
            <a:pPr marL="0" indent="0" algn="ctr">
              <a:buNone/>
            </a:pPr>
            <a:endParaRPr lang="en-US" sz="3200" dirty="0" smtClean="0"/>
          </a:p>
          <a:p>
            <a:pPr marL="0" indent="0" algn="ctr">
              <a:buNone/>
            </a:pPr>
            <a:r>
              <a:rPr lang="en-US" sz="3200" dirty="0" smtClean="0"/>
              <a:t>GEO </a:t>
            </a:r>
            <a:r>
              <a:rPr lang="en-US" sz="3200" dirty="0"/>
              <a:t>Week 2019 Ministerial Summit </a:t>
            </a:r>
            <a:br>
              <a:rPr lang="en-US" sz="3200" dirty="0"/>
            </a:br>
            <a:r>
              <a:rPr lang="en-US" sz="3200" dirty="0"/>
              <a:t>Canberra, Australia</a:t>
            </a:r>
            <a:br>
              <a:rPr lang="en-US" sz="3200" dirty="0"/>
            </a:br>
            <a:r>
              <a:rPr lang="en-US" sz="3200" dirty="0"/>
              <a:t>8</a:t>
            </a:r>
            <a:r>
              <a:rPr lang="en-US" sz="3200" baseline="30000" dirty="0"/>
              <a:t>th</a:t>
            </a:r>
            <a:r>
              <a:rPr lang="en-US" sz="3200" dirty="0"/>
              <a:t> November </a:t>
            </a:r>
            <a:r>
              <a:rPr lang="en-US" sz="3200" dirty="0" smtClean="0"/>
              <a:t>2019</a:t>
            </a:r>
            <a:endParaRPr lang="en-US" sz="3000" dirty="0" smtClean="0"/>
          </a:p>
        </p:txBody>
      </p:sp>
    </p:spTree>
    <p:extLst>
      <p:ext uri="{BB962C8B-B14F-4D97-AF65-F5344CB8AC3E}">
        <p14:creationId xmlns:p14="http://schemas.microsoft.com/office/powerpoint/2010/main" val="1324668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1174400-A5E9-40FA-9CCC-D55A11EF5D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2044"/>
            <a:ext cx="12192000" cy="7584520"/>
          </a:xfrm>
          <a:prstGeom prst="rect">
            <a:avLst/>
          </a:prstGeom>
        </p:spPr>
      </p:pic>
      <p:sp>
        <p:nvSpPr>
          <p:cNvPr id="4" name="Slide Number Placeholder 3">
            <a:extLst>
              <a:ext uri="{FF2B5EF4-FFF2-40B4-BE49-F238E27FC236}">
                <a16:creationId xmlns="" xmlns:a16="http://schemas.microsoft.com/office/drawing/2014/main" id="{A5F3EF13-B629-A044-8130-E934D6324A04}"/>
              </a:ext>
            </a:extLst>
          </p:cNvPr>
          <p:cNvSpPr>
            <a:spLocks noGrp="1"/>
          </p:cNvSpPr>
          <p:nvPr>
            <p:ph type="sldNum" sz="quarter" idx="12"/>
          </p:nvPr>
        </p:nvSpPr>
        <p:spPr/>
        <p:txBody>
          <a:bodyPr/>
          <a:lstStyle/>
          <a:p>
            <a:fld id="{94598E00-220B-48F7-A2B3-4E3E3FBB4FF0}" type="slidenum">
              <a:rPr lang="en-US" smtClean="0"/>
              <a:t>10</a:t>
            </a:fld>
            <a:endParaRPr lang="en-US"/>
          </a:p>
        </p:txBody>
      </p:sp>
      <p:sp>
        <p:nvSpPr>
          <p:cNvPr id="9" name="Title 1">
            <a:extLst>
              <a:ext uri="{FF2B5EF4-FFF2-40B4-BE49-F238E27FC236}">
                <a16:creationId xmlns="" xmlns:a16="http://schemas.microsoft.com/office/drawing/2014/main" id="{197ECED4-7B7C-40C2-9DAD-4F488F62FD3F}"/>
              </a:ext>
            </a:extLst>
          </p:cNvPr>
          <p:cNvSpPr>
            <a:spLocks noGrp="1"/>
          </p:cNvSpPr>
          <p:nvPr>
            <p:ph type="title"/>
          </p:nvPr>
        </p:nvSpPr>
        <p:spPr>
          <a:xfrm>
            <a:off x="1383957" y="-68093"/>
            <a:ext cx="10890743" cy="133342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en-US" sz="4000" b="1" dirty="0" smtClean="0">
                <a:latin typeface="+mj-lt"/>
              </a:rPr>
              <a:t>Disaster </a:t>
            </a:r>
            <a:r>
              <a:rPr lang="en-US" sz="4000" b="1" dirty="0">
                <a:latin typeface="+mj-lt"/>
              </a:rPr>
              <a:t>risk reduction </a:t>
            </a:r>
            <a:r>
              <a:rPr lang="en-US" sz="4000" b="1" dirty="0" smtClean="0">
                <a:latin typeface="+mj-lt"/>
              </a:rPr>
              <a:t>planning</a:t>
            </a:r>
            <a:endParaRPr lang="en-US" sz="4000" b="1" dirty="0">
              <a:latin typeface="+mj-lt"/>
            </a:endParaRPr>
          </a:p>
        </p:txBody>
      </p:sp>
      <p:sp>
        <p:nvSpPr>
          <p:cNvPr id="12" name="Content Placeholder 2">
            <a:extLst>
              <a:ext uri="{FF2B5EF4-FFF2-40B4-BE49-F238E27FC236}">
                <a16:creationId xmlns="" xmlns:a16="http://schemas.microsoft.com/office/drawing/2014/main" id="{42951FC0-DAC5-46C6-88F7-61FB03193D00}"/>
              </a:ext>
            </a:extLst>
          </p:cNvPr>
          <p:cNvSpPr>
            <a:spLocks noGrp="1"/>
          </p:cNvSpPr>
          <p:nvPr>
            <p:ph idx="1"/>
          </p:nvPr>
        </p:nvSpPr>
        <p:spPr>
          <a:xfrm>
            <a:off x="1388076" y="3088429"/>
            <a:ext cx="2831031" cy="259568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000" dirty="0">
                <a:latin typeface="+mj-lt"/>
              </a:rPr>
              <a:t>Steep Slopes and Narrow Valleys</a:t>
            </a:r>
          </a:p>
          <a:p>
            <a:r>
              <a:rPr lang="en-US" sz="2000" dirty="0">
                <a:latin typeface="+mj-lt"/>
                <a:sym typeface="Wingdings" panose="05000000000000000000" pitchFamily="2" charset="2"/>
              </a:rPr>
              <a:t>Unstable Volcanic Soils</a:t>
            </a:r>
          </a:p>
          <a:p>
            <a:r>
              <a:rPr lang="en-US" sz="2000" dirty="0">
                <a:latin typeface="+mj-lt"/>
              </a:rPr>
              <a:t>Heavy Rainfall and Fast Moving Channels</a:t>
            </a:r>
          </a:p>
        </p:txBody>
      </p:sp>
      <p:sp>
        <p:nvSpPr>
          <p:cNvPr id="7" name="Content Placeholder 2">
            <a:extLst>
              <a:ext uri="{FF2B5EF4-FFF2-40B4-BE49-F238E27FC236}">
                <a16:creationId xmlns="" xmlns:a16="http://schemas.microsoft.com/office/drawing/2014/main" id="{6C7763E9-DCBF-5443-8A85-3AA6B09873C0}"/>
              </a:ext>
            </a:extLst>
          </p:cNvPr>
          <p:cNvSpPr txBox="1">
            <a:spLocks/>
          </p:cNvSpPr>
          <p:nvPr/>
        </p:nvSpPr>
        <p:spPr>
          <a:xfrm>
            <a:off x="7685904" y="6727829"/>
            <a:ext cx="4506098" cy="794647"/>
          </a:xfrm>
          <a:prstGeom prst="rect">
            <a:avLst/>
          </a:prstGeom>
          <a:solidFill>
            <a:schemeClr val="tx1"/>
          </a:soli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2400" dirty="0">
                <a:solidFill>
                  <a:schemeClr val="bg1"/>
                </a:solidFill>
                <a:latin typeface="+mj-lt"/>
              </a:rPr>
              <a:t>Flash Flood Probability Map of </a:t>
            </a:r>
            <a:r>
              <a:rPr lang="en-US" sz="2400" dirty="0" err="1">
                <a:solidFill>
                  <a:schemeClr val="bg1"/>
                </a:solidFill>
                <a:latin typeface="+mj-lt"/>
              </a:rPr>
              <a:t>Bududa</a:t>
            </a:r>
            <a:r>
              <a:rPr lang="en-US" sz="2400" dirty="0">
                <a:solidFill>
                  <a:schemeClr val="bg1"/>
                </a:solidFill>
                <a:latin typeface="+mj-lt"/>
              </a:rPr>
              <a:t> District, Mt. Elgon Region</a:t>
            </a:r>
          </a:p>
        </p:txBody>
      </p:sp>
    </p:spTree>
    <p:extLst>
      <p:ext uri="{BB962C8B-B14F-4D97-AF65-F5344CB8AC3E}">
        <p14:creationId xmlns:p14="http://schemas.microsoft.com/office/powerpoint/2010/main" val="427359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4.jpg">
            <a:extLst>
              <a:ext uri="{FF2B5EF4-FFF2-40B4-BE49-F238E27FC236}">
                <a16:creationId xmlns="" xmlns:a16="http://schemas.microsoft.com/office/drawing/2014/main" id="{CB11DBDD-8990-8C4B-959A-F9547951DE7B}"/>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38314" y="-902216"/>
            <a:ext cx="12230313" cy="8548260"/>
          </a:xfrm>
          <a:prstGeom prst="rect">
            <a:avLst/>
          </a:prstGeom>
          <a:ln/>
        </p:spPr>
      </p:pic>
      <p:sp>
        <p:nvSpPr>
          <p:cNvPr id="11" name="Content Placeholder 2">
            <a:extLst>
              <a:ext uri="{FF2B5EF4-FFF2-40B4-BE49-F238E27FC236}">
                <a16:creationId xmlns="" xmlns:a16="http://schemas.microsoft.com/office/drawing/2014/main" id="{630479FE-198C-4A5B-8E4C-CD47C22BFD6D}"/>
              </a:ext>
            </a:extLst>
          </p:cNvPr>
          <p:cNvSpPr>
            <a:spLocks noGrp="1"/>
          </p:cNvSpPr>
          <p:nvPr>
            <p:ph idx="1"/>
          </p:nvPr>
        </p:nvSpPr>
        <p:spPr>
          <a:xfrm>
            <a:off x="7846542" y="5612194"/>
            <a:ext cx="4175812" cy="1758085"/>
          </a:xfrm>
          <a:solidFill>
            <a:schemeClr val="tx1"/>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en-US" sz="2400" dirty="0">
                <a:solidFill>
                  <a:schemeClr val="bg1"/>
                </a:solidFill>
                <a:latin typeface="+mj-lt"/>
              </a:rPr>
              <a:t>Bukalasi </a:t>
            </a:r>
            <a:r>
              <a:rPr lang="en-US" sz="2400" dirty="0" err="1">
                <a:solidFill>
                  <a:schemeClr val="bg1"/>
                </a:solidFill>
                <a:latin typeface="+mj-lt"/>
              </a:rPr>
              <a:t>Tsuume</a:t>
            </a:r>
            <a:r>
              <a:rPr lang="en-US" sz="2400" dirty="0">
                <a:solidFill>
                  <a:schemeClr val="bg1"/>
                </a:solidFill>
                <a:latin typeface="+mj-lt"/>
              </a:rPr>
              <a:t> River bridge, Satellite (Pre) and UAV Imagery (Post), </a:t>
            </a:r>
            <a:r>
              <a:rPr lang="en-US" sz="2400" dirty="0" err="1">
                <a:solidFill>
                  <a:schemeClr val="bg1"/>
                </a:solidFill>
                <a:latin typeface="+mj-lt"/>
              </a:rPr>
              <a:t>Bududa</a:t>
            </a:r>
            <a:r>
              <a:rPr lang="en-US" sz="2400" dirty="0">
                <a:solidFill>
                  <a:schemeClr val="bg1"/>
                </a:solidFill>
                <a:latin typeface="+mj-lt"/>
              </a:rPr>
              <a:t> District, Mt. Elgon Region</a:t>
            </a:r>
          </a:p>
        </p:txBody>
      </p:sp>
      <p:sp>
        <p:nvSpPr>
          <p:cNvPr id="16" name="Oval 15">
            <a:extLst>
              <a:ext uri="{FF2B5EF4-FFF2-40B4-BE49-F238E27FC236}">
                <a16:creationId xmlns="" xmlns:a16="http://schemas.microsoft.com/office/drawing/2014/main" id="{3AFA2709-55E2-45AE-95CB-52F762C32A67}"/>
              </a:ext>
            </a:extLst>
          </p:cNvPr>
          <p:cNvSpPr/>
          <p:nvPr/>
        </p:nvSpPr>
        <p:spPr>
          <a:xfrm>
            <a:off x="4541520" y="6098181"/>
            <a:ext cx="915034" cy="1000395"/>
          </a:xfrm>
          <a:prstGeom prst="ellipse">
            <a:avLst/>
          </a:prstGeom>
          <a:noFill/>
          <a:ln w="5715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Oval 16">
            <a:extLst>
              <a:ext uri="{FF2B5EF4-FFF2-40B4-BE49-F238E27FC236}">
                <a16:creationId xmlns="" xmlns:a16="http://schemas.microsoft.com/office/drawing/2014/main" id="{F1121DF3-BCF0-45A3-8FAA-AD2D3374562A}"/>
              </a:ext>
            </a:extLst>
          </p:cNvPr>
          <p:cNvSpPr/>
          <p:nvPr/>
        </p:nvSpPr>
        <p:spPr>
          <a:xfrm>
            <a:off x="4541520" y="2182682"/>
            <a:ext cx="915034" cy="1000395"/>
          </a:xfrm>
          <a:prstGeom prst="ellipse">
            <a:avLst/>
          </a:prstGeom>
          <a:noFill/>
          <a:ln w="5715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a:extLst>
              <a:ext uri="{FF2B5EF4-FFF2-40B4-BE49-F238E27FC236}">
                <a16:creationId xmlns="" xmlns:a16="http://schemas.microsoft.com/office/drawing/2014/main" id="{F1E06375-A7A7-4917-A1C5-ECDFFC6EEBA8}"/>
              </a:ext>
            </a:extLst>
          </p:cNvPr>
          <p:cNvSpPr txBox="1"/>
          <p:nvPr/>
        </p:nvSpPr>
        <p:spPr>
          <a:xfrm>
            <a:off x="316433" y="6929299"/>
            <a:ext cx="2814917"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Affected Area, Oct 11, 2018</a:t>
            </a:r>
          </a:p>
        </p:txBody>
      </p:sp>
      <p:sp>
        <p:nvSpPr>
          <p:cNvPr id="8" name="TextBox 7">
            <a:extLst>
              <a:ext uri="{FF2B5EF4-FFF2-40B4-BE49-F238E27FC236}">
                <a16:creationId xmlns="" xmlns:a16="http://schemas.microsoft.com/office/drawing/2014/main" id="{F1E06375-A7A7-4917-A1C5-ECDFFC6EEBA8}"/>
              </a:ext>
            </a:extLst>
          </p:cNvPr>
          <p:cNvSpPr txBox="1"/>
          <p:nvPr/>
        </p:nvSpPr>
        <p:spPr>
          <a:xfrm>
            <a:off x="316433" y="2663180"/>
            <a:ext cx="1846000"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January 2018</a:t>
            </a:r>
            <a:endParaRPr lang="en-US" sz="1600" dirty="0"/>
          </a:p>
        </p:txBody>
      </p:sp>
    </p:spTree>
    <p:extLst>
      <p:ext uri="{BB962C8B-B14F-4D97-AF65-F5344CB8AC3E}">
        <p14:creationId xmlns:p14="http://schemas.microsoft.com/office/powerpoint/2010/main" val="3963572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87517"/>
            <a:ext cx="12202529" cy="7497763"/>
          </a:xfrm>
        </p:spPr>
      </p:pic>
      <p:sp>
        <p:nvSpPr>
          <p:cNvPr id="2" name="Title 1"/>
          <p:cNvSpPr>
            <a:spLocks noGrp="1"/>
          </p:cNvSpPr>
          <p:nvPr>
            <p:ph type="title"/>
          </p:nvPr>
        </p:nvSpPr>
        <p:spPr/>
        <p:txBody>
          <a:bodyPr>
            <a:normAutofit/>
          </a:bodyPr>
          <a:lstStyle/>
          <a:p>
            <a:r>
              <a:rPr lang="en-US" dirty="0"/>
              <a:t>Food security and crop monitoring</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sp>
        <p:nvSpPr>
          <p:cNvPr id="6" name="Rectangle 5"/>
          <p:cNvSpPr/>
          <p:nvPr/>
        </p:nvSpPr>
        <p:spPr>
          <a:xfrm>
            <a:off x="6528421" y="2242297"/>
            <a:ext cx="4826571" cy="3939540"/>
          </a:xfrm>
          <a:prstGeom prst="rect">
            <a:avLst/>
          </a:prstGeom>
        </p:spPr>
        <p:txBody>
          <a:bodyPr wrap="square">
            <a:spAutoFit/>
          </a:bodyPr>
          <a:lstStyle/>
          <a:p>
            <a:pPr>
              <a:spcAft>
                <a:spcPts val="1200"/>
              </a:spcAft>
            </a:pPr>
            <a:r>
              <a:rPr lang="en-US" sz="3000" dirty="0" smtClean="0">
                <a:latin typeface="+mj-lt"/>
              </a:rPr>
              <a:t>Using </a:t>
            </a:r>
            <a:r>
              <a:rPr lang="en-US" sz="3000" dirty="0">
                <a:latin typeface="+mj-lt"/>
              </a:rPr>
              <a:t>satellite data obtained from the </a:t>
            </a:r>
            <a:r>
              <a:rPr lang="en-US" sz="3000" dirty="0" smtClean="0">
                <a:latin typeface="+mj-lt"/>
              </a:rPr>
              <a:t>GEOGLAM System, </a:t>
            </a:r>
            <a:r>
              <a:rPr lang="en-US" sz="3000" dirty="0"/>
              <a:t>Earth Observations </a:t>
            </a:r>
            <a:r>
              <a:rPr lang="en-US" sz="3000" dirty="0" smtClean="0"/>
              <a:t>are helping to monitor </a:t>
            </a:r>
            <a:r>
              <a:rPr lang="en-US" sz="3000" dirty="0"/>
              <a:t>crop conditions</a:t>
            </a:r>
          </a:p>
          <a:p>
            <a:pPr>
              <a:spcAft>
                <a:spcPts val="1200"/>
              </a:spcAft>
            </a:pPr>
            <a:r>
              <a:rPr lang="en-US" sz="3000" dirty="0" smtClean="0">
                <a:latin typeface="+mj-lt"/>
              </a:rPr>
              <a:t>Uganda </a:t>
            </a:r>
            <a:r>
              <a:rPr lang="en-US" sz="3000" dirty="0">
                <a:latin typeface="+mj-lt"/>
              </a:rPr>
              <a:t>Crop Monitor System </a:t>
            </a:r>
            <a:r>
              <a:rPr lang="en-US" sz="3000" dirty="0" smtClean="0">
                <a:latin typeface="+mj-lt"/>
              </a:rPr>
              <a:t>is a </a:t>
            </a:r>
            <a:r>
              <a:rPr lang="en-US" sz="3000" dirty="0">
                <a:latin typeface="+mj-lt"/>
              </a:rPr>
              <a:t>national adaptation of the GEOGLAM Crop </a:t>
            </a:r>
            <a:r>
              <a:rPr lang="en-US" sz="3000" dirty="0" smtClean="0">
                <a:latin typeface="+mj-lt"/>
              </a:rPr>
              <a:t>Monitor</a:t>
            </a:r>
            <a:endParaRPr lang="en-US" sz="3000" dirty="0">
              <a:latin typeface="+mj-lt"/>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242" y="2570205"/>
            <a:ext cx="5417448" cy="3611632"/>
          </a:xfrm>
          <a:prstGeom prst="rect">
            <a:avLst/>
          </a:prstGeom>
        </p:spPr>
      </p:pic>
      <p:pic>
        <p:nvPicPr>
          <p:cNvPr id="1026" name="Picture 2" descr="D:\GEO\toolkit\GEO Communications Toolkit\Logos\GEO Initiative and Activity Logos\logo_GEOGLAM.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55084" y="1102397"/>
            <a:ext cx="3371764" cy="167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790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202529" cy="7497763"/>
          </a:xfrm>
        </p:spPr>
      </p:pic>
      <p:sp>
        <p:nvSpPr>
          <p:cNvPr id="2" name="Title 1"/>
          <p:cNvSpPr>
            <a:spLocks noGrp="1"/>
          </p:cNvSpPr>
          <p:nvPr>
            <p:ph type="title"/>
          </p:nvPr>
        </p:nvSpPr>
        <p:spPr/>
        <p:txBody>
          <a:bodyPr>
            <a:normAutofit/>
          </a:bodyPr>
          <a:lstStyle/>
          <a:p>
            <a:r>
              <a:rPr lang="en-US" dirty="0" smtClean="0"/>
              <a:t>Food security and crop monitoring</a:t>
            </a:r>
            <a:endParaRPr lang="en-US"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7497763"/>
          </a:xfrm>
          <a:prstGeom prst="rect">
            <a:avLst/>
          </a:prstGeom>
        </p:spPr>
      </p:pic>
    </p:spTree>
    <p:extLst>
      <p:ext uri="{BB962C8B-B14F-4D97-AF65-F5344CB8AC3E}">
        <p14:creationId xmlns:p14="http://schemas.microsoft.com/office/powerpoint/2010/main" val="3915498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security and crop monitoring</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07772" y="2612126"/>
            <a:ext cx="6054812" cy="4254283"/>
          </a:xfrm>
        </p:spPr>
      </p:pic>
      <p:pic>
        <p:nvPicPr>
          <p:cNvPr id="5" name="Picture 2" descr="D:\GEO\toolkit\GEO Communications Toolkit\Logos\GEO Initiative and Activity Logos\logo_GEOGLAM.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0943" y="1151824"/>
            <a:ext cx="3371764" cy="16735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38486" y="2299438"/>
            <a:ext cx="4826571" cy="3662541"/>
          </a:xfrm>
          <a:prstGeom prst="rect">
            <a:avLst/>
          </a:prstGeom>
        </p:spPr>
        <p:txBody>
          <a:bodyPr wrap="square">
            <a:spAutoFit/>
          </a:bodyPr>
          <a:lstStyle/>
          <a:p>
            <a:pPr>
              <a:lnSpc>
                <a:spcPct val="80000"/>
              </a:lnSpc>
              <a:spcAft>
                <a:spcPts val="1200"/>
              </a:spcAft>
            </a:pPr>
            <a:r>
              <a:rPr lang="en-US" sz="3000" dirty="0" smtClean="0">
                <a:latin typeface="+mj-lt"/>
              </a:rPr>
              <a:t>GEOGLAM is monitoring conditions around the world </a:t>
            </a:r>
          </a:p>
          <a:p>
            <a:pPr>
              <a:lnSpc>
                <a:spcPct val="80000"/>
              </a:lnSpc>
              <a:spcAft>
                <a:spcPts val="1200"/>
              </a:spcAft>
            </a:pPr>
            <a:endParaRPr lang="en-US" sz="3000" dirty="0">
              <a:latin typeface="+mj-lt"/>
            </a:endParaRPr>
          </a:p>
          <a:p>
            <a:pPr>
              <a:lnSpc>
                <a:spcPct val="80000"/>
              </a:lnSpc>
              <a:spcAft>
                <a:spcPts val="1200"/>
              </a:spcAft>
            </a:pPr>
            <a:r>
              <a:rPr lang="en-US" sz="3000" dirty="0" smtClean="0">
                <a:latin typeface="+mj-lt"/>
              </a:rPr>
              <a:t>Investing in shared and open platforms is key  </a:t>
            </a:r>
          </a:p>
          <a:p>
            <a:pPr>
              <a:lnSpc>
                <a:spcPct val="80000"/>
              </a:lnSpc>
              <a:spcAft>
                <a:spcPts val="1200"/>
              </a:spcAft>
            </a:pPr>
            <a:endParaRPr lang="en-US" sz="3000" dirty="0">
              <a:latin typeface="+mj-lt"/>
            </a:endParaRPr>
          </a:p>
          <a:p>
            <a:pPr>
              <a:lnSpc>
                <a:spcPct val="80000"/>
              </a:lnSpc>
              <a:spcAft>
                <a:spcPts val="1200"/>
              </a:spcAft>
            </a:pPr>
            <a:r>
              <a:rPr lang="en-US" sz="3000" dirty="0" smtClean="0">
                <a:latin typeface="+mj-lt"/>
              </a:rPr>
              <a:t>Scaling up the use and applications of this data</a:t>
            </a:r>
            <a:endParaRPr lang="en-US" sz="3000" dirty="0">
              <a:latin typeface="+mj-lt"/>
            </a:endParaRPr>
          </a:p>
        </p:txBody>
      </p:sp>
    </p:spTree>
    <p:extLst>
      <p:ext uri="{BB962C8B-B14F-4D97-AF65-F5344CB8AC3E}">
        <p14:creationId xmlns:p14="http://schemas.microsoft.com/office/powerpoint/2010/main" val="639091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202529" cy="7497763"/>
          </a:xfrm>
        </p:spPr>
      </p:pic>
      <p:sp>
        <p:nvSpPr>
          <p:cNvPr id="2" name="Title 1"/>
          <p:cNvSpPr>
            <a:spLocks noGrp="1"/>
          </p:cNvSpPr>
          <p:nvPr>
            <p:ph type="title"/>
          </p:nvPr>
        </p:nvSpPr>
        <p:spPr/>
        <p:txBody>
          <a:bodyPr>
            <a:normAutofit/>
          </a:bodyPr>
          <a:lstStyle/>
          <a:p>
            <a:r>
              <a:rPr lang="en-US" sz="3800" dirty="0"/>
              <a:t>Lessons </a:t>
            </a:r>
            <a:r>
              <a:rPr lang="en-US" sz="3800" dirty="0" smtClean="0"/>
              <a:t>from the </a:t>
            </a:r>
            <a:r>
              <a:rPr lang="en-US" sz="3800" dirty="0"/>
              <a:t>Environment Information Network </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sp>
        <p:nvSpPr>
          <p:cNvPr id="9" name="Content Placeholder 2"/>
          <p:cNvSpPr txBox="1">
            <a:spLocks/>
          </p:cNvSpPr>
          <p:nvPr/>
        </p:nvSpPr>
        <p:spPr>
          <a:xfrm>
            <a:off x="284206" y="1712483"/>
            <a:ext cx="6386384" cy="4397647"/>
          </a:xfrm>
          <a:prstGeom prst="rect">
            <a:avLst/>
          </a:prstGeom>
        </p:spPr>
        <p:txBody>
          <a:bodyPr vert="horz" lIns="112508" tIns="56254" rIns="112508" bIns="56254" rtlCol="0">
            <a:normAutofit fontScale="70000" lnSpcReduction="20000"/>
          </a:bodyPr>
          <a:lstStyle>
            <a:lvl1pPr marL="421904" indent="-421904" algn="l" defTabSz="112507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4126" indent="-351587" algn="l" defTabSz="112507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406347" indent="-281269" algn="l" defTabSz="112507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68886"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1425"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93964"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56503"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19042"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81580"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r>
              <a:rPr lang="en-US" dirty="0" smtClean="0"/>
              <a:t>Data availability and sharing can be a hurdle to availability of information.</a:t>
            </a:r>
          </a:p>
          <a:p>
            <a:r>
              <a:rPr lang="en-US" dirty="0" smtClean="0"/>
              <a:t>Since 1994 the Government of Uganda through support from UNEP formed an interdepartmental network known as Environment Information Network (EIN) to address these challenges.</a:t>
            </a:r>
          </a:p>
          <a:p>
            <a:r>
              <a:rPr lang="en-US" dirty="0" smtClean="0"/>
              <a:t>This was later scaled up to form the Africa Environment Information Network (AEIN).</a:t>
            </a:r>
          </a:p>
          <a:p>
            <a:r>
              <a:rPr lang="en-US" dirty="0" smtClean="0"/>
              <a:t>Building capacity of other countries such as Ethiopia, Tanzania and Mozambique.</a:t>
            </a:r>
          </a:p>
          <a:p>
            <a:endParaRPr lang="en-US"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4666" y="1499276"/>
            <a:ext cx="3972031" cy="4345470"/>
          </a:xfrm>
          <a:prstGeom prst="rect">
            <a:avLst/>
          </a:prstGeom>
        </p:spPr>
      </p:pic>
      <p:sp>
        <p:nvSpPr>
          <p:cNvPr id="7" name="Rectangle 6"/>
          <p:cNvSpPr/>
          <p:nvPr/>
        </p:nvSpPr>
        <p:spPr>
          <a:xfrm>
            <a:off x="6755434" y="5925464"/>
            <a:ext cx="4390497" cy="369332"/>
          </a:xfrm>
          <a:prstGeom prst="rect">
            <a:avLst/>
          </a:prstGeom>
        </p:spPr>
        <p:txBody>
          <a:bodyPr wrap="none">
            <a:spAutoFit/>
          </a:bodyPr>
          <a:lstStyle/>
          <a:p>
            <a:r>
              <a:rPr lang="nn-NO" i="1" dirty="0" smtClean="0"/>
              <a:t>Digital </a:t>
            </a:r>
            <a:r>
              <a:rPr lang="nn-NO" i="1" dirty="0"/>
              <a:t>elevation data for </a:t>
            </a:r>
            <a:r>
              <a:rPr lang="nn-NO" i="1" dirty="0" smtClean="0"/>
              <a:t>Africa. Credit: NASA</a:t>
            </a:r>
            <a:endParaRPr lang="en-US" dirty="0"/>
          </a:p>
        </p:txBody>
      </p:sp>
    </p:spTree>
    <p:extLst>
      <p:ext uri="{BB962C8B-B14F-4D97-AF65-F5344CB8AC3E}">
        <p14:creationId xmlns:p14="http://schemas.microsoft.com/office/powerpoint/2010/main" val="2139834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202529" cy="7497763"/>
          </a:xfrm>
        </p:spPr>
      </p:pic>
      <p:sp>
        <p:nvSpPr>
          <p:cNvPr id="2" name="Title 1"/>
          <p:cNvSpPr>
            <a:spLocks noGrp="1"/>
          </p:cNvSpPr>
          <p:nvPr>
            <p:ph type="title"/>
          </p:nvPr>
        </p:nvSpPr>
        <p:spPr/>
        <p:txBody>
          <a:bodyPr>
            <a:normAutofit/>
          </a:bodyPr>
          <a:lstStyle/>
          <a:p>
            <a:r>
              <a:rPr lang="en-US" dirty="0"/>
              <a:t>Conclusion</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sp>
        <p:nvSpPr>
          <p:cNvPr id="9" name="Content Placeholder 2"/>
          <p:cNvSpPr txBox="1">
            <a:spLocks/>
          </p:cNvSpPr>
          <p:nvPr/>
        </p:nvSpPr>
        <p:spPr>
          <a:xfrm>
            <a:off x="370703" y="1848408"/>
            <a:ext cx="11454713" cy="5306154"/>
          </a:xfrm>
          <a:prstGeom prst="rect">
            <a:avLst/>
          </a:prstGeom>
        </p:spPr>
        <p:txBody>
          <a:bodyPr vert="horz" lIns="112508" tIns="56254" rIns="112508" bIns="56254" rtlCol="0">
            <a:normAutofit/>
          </a:bodyPr>
          <a:lstStyle>
            <a:lvl1pPr marL="421904" indent="-421904" algn="l" defTabSz="112507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4126" indent="-351587" algn="l" defTabSz="112507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406347" indent="-281269" algn="l" defTabSz="112507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68886"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1425"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93964"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56503"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19042"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81580"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r>
              <a:rPr lang="en-US" sz="3200" dirty="0" smtClean="0"/>
              <a:t>Investments </a:t>
            </a:r>
            <a:r>
              <a:rPr lang="en-US" sz="3200" dirty="0"/>
              <a:t>in </a:t>
            </a:r>
            <a:r>
              <a:rPr lang="en-US" sz="3200" dirty="0" smtClean="0"/>
              <a:t>open Earth data provide numerous benefits </a:t>
            </a:r>
          </a:p>
          <a:p>
            <a:r>
              <a:rPr lang="en-US" sz="3200" dirty="0" smtClean="0"/>
              <a:t>Promote </a:t>
            </a:r>
            <a:r>
              <a:rPr lang="en-US" sz="3200" dirty="0"/>
              <a:t>the use of space technology and data </a:t>
            </a:r>
            <a:r>
              <a:rPr lang="en-US" sz="3200" dirty="0" smtClean="0"/>
              <a:t>in decision making </a:t>
            </a:r>
            <a:endParaRPr lang="en-US" sz="3200" dirty="0"/>
          </a:p>
          <a:p>
            <a:r>
              <a:rPr lang="en-US" sz="3200" dirty="0"/>
              <a:t>Strengthen </a:t>
            </a:r>
            <a:r>
              <a:rPr lang="en-US" sz="3200" dirty="0" smtClean="0"/>
              <a:t>existing </a:t>
            </a:r>
            <a:r>
              <a:rPr lang="en-US" sz="3200" dirty="0"/>
              <a:t>networks in information gathering and </a:t>
            </a:r>
            <a:r>
              <a:rPr lang="en-US" sz="3200" dirty="0" smtClean="0"/>
              <a:t>use</a:t>
            </a:r>
            <a:r>
              <a:rPr lang="en-US" sz="3200" dirty="0"/>
              <a:t> </a:t>
            </a:r>
            <a:endParaRPr lang="en-US" sz="3200" dirty="0" smtClean="0"/>
          </a:p>
          <a:p>
            <a:r>
              <a:rPr lang="en-US" sz="3200" dirty="0" smtClean="0"/>
              <a:t>Future investments in shared EO will benefit all nations</a:t>
            </a:r>
          </a:p>
          <a:p>
            <a:endParaRPr lang="en-US" dirty="0"/>
          </a:p>
          <a:p>
            <a:pPr marL="0" indent="0" algn="ctr">
              <a:buNone/>
            </a:pPr>
            <a:r>
              <a:rPr lang="en-US" sz="4000" dirty="0"/>
              <a:t>Thank </a:t>
            </a:r>
            <a:r>
              <a:rPr lang="en-US" sz="4000" dirty="0" smtClean="0"/>
              <a:t>you!</a:t>
            </a:r>
            <a:endParaRPr lang="en-US" sz="4000" dirty="0"/>
          </a:p>
          <a:p>
            <a:pPr marL="0" indent="0" algn="ctr">
              <a:buNone/>
            </a:pPr>
            <a:r>
              <a:rPr lang="en-US" sz="4000" dirty="0" smtClean="0"/>
              <a:t>ASANTE</a:t>
            </a:r>
            <a:endParaRPr lang="en-US" dirty="0"/>
          </a:p>
        </p:txBody>
      </p:sp>
    </p:spTree>
    <p:extLst>
      <p:ext uri="{BB962C8B-B14F-4D97-AF65-F5344CB8AC3E}">
        <p14:creationId xmlns:p14="http://schemas.microsoft.com/office/powerpoint/2010/main" val="1669252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Observations in Uganda</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41" y="1414733"/>
            <a:ext cx="4592572" cy="545189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087" y="1453464"/>
            <a:ext cx="4559944" cy="5413162"/>
          </a:xfrm>
          <a:prstGeom prst="rect">
            <a:avLst/>
          </a:prstGeom>
        </p:spPr>
      </p:pic>
    </p:spTree>
    <p:extLst>
      <p:ext uri="{BB962C8B-B14F-4D97-AF65-F5344CB8AC3E}">
        <p14:creationId xmlns:p14="http://schemas.microsoft.com/office/powerpoint/2010/main" val="517233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600" y="0"/>
            <a:ext cx="12202529" cy="7497763"/>
          </a:xfrm>
        </p:spPr>
      </p:pic>
      <p:sp>
        <p:nvSpPr>
          <p:cNvPr id="2" name="Title 1"/>
          <p:cNvSpPr>
            <a:spLocks noGrp="1"/>
          </p:cNvSpPr>
          <p:nvPr>
            <p:ph type="title"/>
          </p:nvPr>
        </p:nvSpPr>
        <p:spPr>
          <a:xfrm>
            <a:off x="609600" y="148136"/>
            <a:ext cx="10972800" cy="1249627"/>
          </a:xfrm>
        </p:spPr>
        <p:txBody>
          <a:bodyPr>
            <a:normAutofit/>
          </a:bodyPr>
          <a:lstStyle/>
          <a:p>
            <a:r>
              <a:rPr lang="en-US" sz="3800" dirty="0" smtClean="0"/>
              <a:t>Global perspective </a:t>
            </a:r>
            <a:r>
              <a:rPr lang="en-US" sz="3800" dirty="0"/>
              <a:t>on Earth </a:t>
            </a:r>
            <a:r>
              <a:rPr lang="en-US" sz="3800" dirty="0" smtClean="0"/>
              <a:t>observations</a:t>
            </a:r>
            <a:endParaRPr lang="en-US" sz="3800"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sp>
        <p:nvSpPr>
          <p:cNvPr id="14" name="Content Placeholder 2"/>
          <p:cNvSpPr txBox="1">
            <a:spLocks/>
          </p:cNvSpPr>
          <p:nvPr/>
        </p:nvSpPr>
        <p:spPr>
          <a:xfrm>
            <a:off x="6365784" y="2189162"/>
            <a:ext cx="4446378" cy="3494946"/>
          </a:xfrm>
          <a:prstGeom prst="rect">
            <a:avLst/>
          </a:prstGeom>
        </p:spPr>
        <p:txBody>
          <a:bodyPr vert="horz" lIns="112508" tIns="56254" rIns="112508" bIns="56254" rtlCol="0">
            <a:normAutofit/>
          </a:bodyPr>
          <a:lstStyle>
            <a:lvl1pPr marL="421904" indent="-421904" algn="l" defTabSz="112507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4126" indent="-351587" algn="l" defTabSz="112507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406347" indent="-281269" algn="l" defTabSz="112507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68886"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1425"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93964"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56503"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19042"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81580"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endParaRPr lang="en-US" dirty="0" smtClean="0"/>
          </a:p>
          <a:p>
            <a:pPr marL="0" indent="0">
              <a:buFont typeface="Arial" panose="020B0604020202020204" pitchFamily="34" charset="0"/>
              <a:buNone/>
            </a:pPr>
            <a:endParaRPr lang="en-US" dirty="0" smtClean="0"/>
          </a:p>
          <a:p>
            <a:endParaRPr lang="en-US" dirty="0" smtClean="0"/>
          </a:p>
          <a:p>
            <a:endParaRPr lang="en-US" dirty="0"/>
          </a:p>
        </p:txBody>
      </p:sp>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785" y="1447191"/>
            <a:ext cx="6297043" cy="6152469"/>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3775" y="1542335"/>
            <a:ext cx="6007897" cy="6007897"/>
          </a:xfrm>
          <a:prstGeom prst="rect">
            <a:avLst/>
          </a:prstGeom>
        </p:spPr>
      </p:pic>
      <p:sp>
        <p:nvSpPr>
          <p:cNvPr id="17" name="TextBox 16"/>
          <p:cNvSpPr txBox="1"/>
          <p:nvPr/>
        </p:nvSpPr>
        <p:spPr>
          <a:xfrm>
            <a:off x="10812162" y="7068254"/>
            <a:ext cx="1717832" cy="369332"/>
          </a:xfrm>
          <a:prstGeom prst="rect">
            <a:avLst/>
          </a:prstGeom>
          <a:noFill/>
        </p:spPr>
        <p:txBody>
          <a:bodyPr wrap="square" rtlCol="0">
            <a:spAutoFit/>
          </a:bodyPr>
          <a:lstStyle/>
          <a:p>
            <a:r>
              <a:rPr lang="en-US" dirty="0" smtClean="0">
                <a:solidFill>
                  <a:schemeClr val="bg1"/>
                </a:solidFill>
              </a:rPr>
              <a:t>Credit: NASA</a:t>
            </a:r>
            <a:endParaRPr lang="en-US" dirty="0">
              <a:solidFill>
                <a:schemeClr val="bg1"/>
              </a:solidFill>
            </a:endParaRPr>
          </a:p>
        </p:txBody>
      </p:sp>
      <p:sp>
        <p:nvSpPr>
          <p:cNvPr id="18" name="Rectangle 17"/>
          <p:cNvSpPr/>
          <p:nvPr/>
        </p:nvSpPr>
        <p:spPr>
          <a:xfrm>
            <a:off x="-49428" y="1248033"/>
            <a:ext cx="12281100" cy="3830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724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60865"/>
            <a:ext cx="12202529" cy="7497763"/>
          </a:xfrm>
        </p:spPr>
      </p:pic>
      <p:sp>
        <p:nvSpPr>
          <p:cNvPr id="2" name="Title 1"/>
          <p:cNvSpPr>
            <a:spLocks noGrp="1"/>
          </p:cNvSpPr>
          <p:nvPr>
            <p:ph type="title"/>
          </p:nvPr>
        </p:nvSpPr>
        <p:spPr/>
        <p:txBody>
          <a:bodyPr>
            <a:normAutofit fontScale="90000"/>
          </a:bodyPr>
          <a:lstStyle/>
          <a:p>
            <a:r>
              <a:rPr lang="en-US" dirty="0"/>
              <a:t>An investment that offers shared benefits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sp>
        <p:nvSpPr>
          <p:cNvPr id="8" name="Content Placeholder 2"/>
          <p:cNvSpPr txBox="1">
            <a:spLocks/>
          </p:cNvSpPr>
          <p:nvPr/>
        </p:nvSpPr>
        <p:spPr>
          <a:xfrm>
            <a:off x="729049" y="1543335"/>
            <a:ext cx="8056606" cy="4757262"/>
          </a:xfrm>
          <a:prstGeom prst="rect">
            <a:avLst/>
          </a:prstGeom>
        </p:spPr>
        <p:txBody>
          <a:bodyPr vert="horz" lIns="112508" tIns="56254" rIns="112508" bIns="56254" rtlCol="0">
            <a:normAutofit/>
          </a:bodyPr>
          <a:lstStyle>
            <a:lvl1pPr marL="421904" indent="-421904" algn="l" defTabSz="112507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914126" indent="-351587" algn="l" defTabSz="112507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2pPr>
            <a:lvl3pPr marL="1406347" indent="-281269" algn="l" defTabSz="1125078"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3pPr>
            <a:lvl4pPr marL="1968886"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4pPr>
            <a:lvl5pPr marL="2531425"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5pPr>
            <a:lvl6pPr marL="3093964"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656503"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219042"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781580" indent="-281269" algn="l" defTabSz="112507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pPr marL="0" indent="0">
              <a:buNone/>
            </a:pPr>
            <a:r>
              <a:rPr lang="en-US" dirty="0" smtClean="0"/>
              <a:t>Investing in Earth </a:t>
            </a:r>
            <a:r>
              <a:rPr lang="en-US" dirty="0"/>
              <a:t>observations </a:t>
            </a:r>
            <a:r>
              <a:rPr lang="en-US" dirty="0" smtClean="0"/>
              <a:t>provides benefits to: </a:t>
            </a:r>
            <a:r>
              <a:rPr lang="en-US" dirty="0"/>
              <a:t>environment and resources management, </a:t>
            </a:r>
            <a:r>
              <a:rPr lang="en-US" dirty="0" smtClean="0"/>
              <a:t>biodiversity, agriculture </a:t>
            </a:r>
            <a:r>
              <a:rPr lang="en-US" dirty="0"/>
              <a:t>and food security, transport, </a:t>
            </a:r>
            <a:r>
              <a:rPr lang="en-US" dirty="0" smtClean="0"/>
              <a:t>weather, air quality </a:t>
            </a:r>
            <a:r>
              <a:rPr lang="en-US" dirty="0"/>
              <a:t>and health, </a:t>
            </a:r>
            <a:r>
              <a:rPr lang="en-US" dirty="0" smtClean="0"/>
              <a:t>disaster risk management, security and more…</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2443" y="1373498"/>
            <a:ext cx="2087461" cy="4557857"/>
          </a:xfrm>
          <a:prstGeom prst="rect">
            <a:avLst/>
          </a:prstGeom>
        </p:spPr>
      </p:pic>
      <p:sp>
        <p:nvSpPr>
          <p:cNvPr id="12" name="Rectangle 11"/>
          <p:cNvSpPr/>
          <p:nvPr/>
        </p:nvSpPr>
        <p:spPr>
          <a:xfrm>
            <a:off x="8785655" y="5931355"/>
            <a:ext cx="2384608" cy="1200329"/>
          </a:xfrm>
          <a:prstGeom prst="rect">
            <a:avLst/>
          </a:prstGeom>
        </p:spPr>
        <p:txBody>
          <a:bodyPr wrap="square">
            <a:spAutoFit/>
          </a:bodyPr>
          <a:lstStyle/>
          <a:p>
            <a:r>
              <a:rPr lang="nn-NO" i="1" dirty="0" smtClean="0"/>
              <a:t>False colour image of gorilla habitat in Uganda’s border with</a:t>
            </a:r>
            <a:r>
              <a:rPr lang="en-US" i="1" dirty="0" smtClean="0"/>
              <a:t> </a:t>
            </a:r>
            <a:r>
              <a:rPr lang="en-US" i="1" dirty="0"/>
              <a:t>Rwanda, </a:t>
            </a:r>
            <a:r>
              <a:rPr lang="en-US" i="1" dirty="0" smtClean="0"/>
              <a:t>Zaire.</a:t>
            </a:r>
            <a:r>
              <a:rPr lang="nn-NO" i="1" dirty="0" smtClean="0"/>
              <a:t> NASA</a:t>
            </a:r>
            <a:endParaRPr lang="en-US" dirty="0"/>
          </a:p>
        </p:txBody>
      </p:sp>
    </p:spTree>
    <p:extLst>
      <p:ext uri="{BB962C8B-B14F-4D97-AF65-F5344CB8AC3E}">
        <p14:creationId xmlns:p14="http://schemas.microsoft.com/office/powerpoint/2010/main" val="3559423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2567"/>
            <a:ext cx="12202529" cy="7497763"/>
          </a:xfrm>
        </p:spPr>
      </p:pic>
      <p:sp>
        <p:nvSpPr>
          <p:cNvPr id="2" name="Title 1"/>
          <p:cNvSpPr>
            <a:spLocks noGrp="1"/>
          </p:cNvSpPr>
          <p:nvPr>
            <p:ph type="title"/>
          </p:nvPr>
        </p:nvSpPr>
        <p:spPr/>
        <p:txBody>
          <a:bodyPr>
            <a:normAutofit fontScale="90000"/>
          </a:bodyPr>
          <a:lstStyle/>
          <a:p>
            <a:r>
              <a:rPr lang="en-US" dirty="0"/>
              <a:t> Monitoring encroachment in </a:t>
            </a:r>
            <a:r>
              <a:rPr lang="en-US" dirty="0" err="1"/>
              <a:t>Zoka</a:t>
            </a:r>
            <a:r>
              <a:rPr lang="en-US" dirty="0"/>
              <a:t> </a:t>
            </a:r>
            <a:r>
              <a:rPr lang="en-US" dirty="0" smtClean="0"/>
              <a:t>forests</a:t>
            </a:r>
            <a:endParaRPr lang="en-US"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pic>
        <p:nvPicPr>
          <p:cNvPr id="7" name="Content Placeholder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0446" y="2346385"/>
            <a:ext cx="2263914" cy="305174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3093" y="2346385"/>
            <a:ext cx="2425232" cy="3051748"/>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3227" y="2144916"/>
            <a:ext cx="2812211" cy="3823382"/>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7255" y="2144916"/>
            <a:ext cx="2800613" cy="3793619"/>
          </a:xfrm>
          <a:prstGeom prst="rect">
            <a:avLst/>
          </a:prstGeom>
        </p:spPr>
      </p:pic>
    </p:spTree>
    <p:extLst>
      <p:ext uri="{BB962C8B-B14F-4D97-AF65-F5344CB8AC3E}">
        <p14:creationId xmlns:p14="http://schemas.microsoft.com/office/powerpoint/2010/main" val="3188739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109" y="119505"/>
            <a:ext cx="3717593" cy="2208865"/>
          </a:xfrm>
          <a:prstGeom prst="rect">
            <a:avLst/>
          </a:prstGeom>
        </p:spPr>
      </p:pic>
      <p:sp>
        <p:nvSpPr>
          <p:cNvPr id="5" name="TextBox 4"/>
          <p:cNvSpPr txBox="1"/>
          <p:nvPr/>
        </p:nvSpPr>
        <p:spPr>
          <a:xfrm>
            <a:off x="3113330" y="189327"/>
            <a:ext cx="734095" cy="400105"/>
          </a:xfrm>
          <a:prstGeom prst="rect">
            <a:avLst/>
          </a:prstGeom>
          <a:noFill/>
        </p:spPr>
        <p:txBody>
          <a:bodyPr wrap="square" lIns="91435" tIns="45718" rIns="91435" bIns="45718" rtlCol="0">
            <a:spAutoFit/>
          </a:bodyPr>
          <a:lstStyle/>
          <a:p>
            <a:r>
              <a:rPr lang="en-US" sz="2000" b="1" dirty="0">
                <a:solidFill>
                  <a:srgbClr val="FF0000"/>
                </a:solidFill>
              </a:rPr>
              <a:t>2000</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9473" y="119505"/>
            <a:ext cx="3641721" cy="2258354"/>
          </a:xfrm>
          <a:prstGeom prst="rect">
            <a:avLst/>
          </a:prstGeom>
        </p:spPr>
      </p:pic>
      <p:sp>
        <p:nvSpPr>
          <p:cNvPr id="7" name="TextBox 6"/>
          <p:cNvSpPr txBox="1"/>
          <p:nvPr/>
        </p:nvSpPr>
        <p:spPr>
          <a:xfrm>
            <a:off x="6754519" y="256695"/>
            <a:ext cx="734095" cy="400105"/>
          </a:xfrm>
          <a:prstGeom prst="rect">
            <a:avLst/>
          </a:prstGeom>
          <a:noFill/>
        </p:spPr>
        <p:txBody>
          <a:bodyPr wrap="square" lIns="91435" tIns="45718" rIns="91435" bIns="45718" rtlCol="0">
            <a:spAutoFit/>
          </a:bodyPr>
          <a:lstStyle/>
          <a:p>
            <a:r>
              <a:rPr lang="en-US" sz="2000" b="1" dirty="0">
                <a:solidFill>
                  <a:srgbClr val="FF0000"/>
                </a:solidFill>
              </a:rPr>
              <a:t>2002</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7797" y="107504"/>
            <a:ext cx="3822604" cy="2232865"/>
          </a:xfrm>
          <a:prstGeom prst="rect">
            <a:avLst/>
          </a:prstGeom>
        </p:spPr>
      </p:pic>
      <p:sp>
        <p:nvSpPr>
          <p:cNvPr id="9" name="TextBox 8"/>
          <p:cNvSpPr txBox="1"/>
          <p:nvPr/>
        </p:nvSpPr>
        <p:spPr>
          <a:xfrm>
            <a:off x="11006306" y="242264"/>
            <a:ext cx="734095" cy="400105"/>
          </a:xfrm>
          <a:prstGeom prst="rect">
            <a:avLst/>
          </a:prstGeom>
          <a:noFill/>
        </p:spPr>
        <p:txBody>
          <a:bodyPr wrap="square" lIns="91435" tIns="45718" rIns="91435" bIns="45718" rtlCol="0">
            <a:spAutoFit/>
          </a:bodyPr>
          <a:lstStyle/>
          <a:p>
            <a:r>
              <a:rPr lang="en-US" sz="2000" b="1" dirty="0">
                <a:solidFill>
                  <a:srgbClr val="FF0000"/>
                </a:solidFill>
              </a:rPr>
              <a:t>2005</a:t>
            </a: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547" y="2470732"/>
            <a:ext cx="3709117" cy="2361431"/>
          </a:xfrm>
          <a:prstGeom prst="rect">
            <a:avLst/>
          </a:prstGeom>
        </p:spPr>
      </p:pic>
      <p:sp>
        <p:nvSpPr>
          <p:cNvPr id="11" name="TextBox 10"/>
          <p:cNvSpPr txBox="1"/>
          <p:nvPr/>
        </p:nvSpPr>
        <p:spPr>
          <a:xfrm>
            <a:off x="3165569" y="2544398"/>
            <a:ext cx="734095" cy="400105"/>
          </a:xfrm>
          <a:prstGeom prst="rect">
            <a:avLst/>
          </a:prstGeom>
          <a:noFill/>
        </p:spPr>
        <p:txBody>
          <a:bodyPr wrap="square" lIns="91435" tIns="45718" rIns="91435" bIns="45718" rtlCol="0">
            <a:spAutoFit/>
          </a:bodyPr>
          <a:lstStyle/>
          <a:p>
            <a:r>
              <a:rPr lang="en-US" sz="2000" b="1" dirty="0">
                <a:solidFill>
                  <a:srgbClr val="FF0000"/>
                </a:solidFill>
              </a:rPr>
              <a:t>2007</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09473" y="2470732"/>
            <a:ext cx="3641721" cy="2319439"/>
          </a:xfrm>
          <a:prstGeom prst="rect">
            <a:avLst/>
          </a:prstGeom>
        </p:spPr>
      </p:pic>
      <p:sp>
        <p:nvSpPr>
          <p:cNvPr id="13" name="TextBox 12"/>
          <p:cNvSpPr txBox="1"/>
          <p:nvPr/>
        </p:nvSpPr>
        <p:spPr>
          <a:xfrm>
            <a:off x="6899761" y="2544398"/>
            <a:ext cx="734095" cy="400105"/>
          </a:xfrm>
          <a:prstGeom prst="rect">
            <a:avLst/>
          </a:prstGeom>
          <a:noFill/>
        </p:spPr>
        <p:txBody>
          <a:bodyPr wrap="square" lIns="91435" tIns="45718" rIns="91435" bIns="45718" rtlCol="0">
            <a:spAutoFit/>
          </a:bodyPr>
          <a:lstStyle/>
          <a:p>
            <a:r>
              <a:rPr lang="en-US" sz="2000" b="1" dirty="0">
                <a:solidFill>
                  <a:srgbClr val="FF0000"/>
                </a:solidFill>
              </a:rPr>
              <a:t>2008</a:t>
            </a:r>
          </a:p>
        </p:txBody>
      </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7797" y="2470730"/>
            <a:ext cx="3822604" cy="2302135"/>
          </a:xfrm>
          <a:prstGeom prst="rect">
            <a:avLst/>
          </a:prstGeom>
        </p:spPr>
      </p:pic>
      <p:sp>
        <p:nvSpPr>
          <p:cNvPr id="15" name="TextBox 14"/>
          <p:cNvSpPr txBox="1"/>
          <p:nvPr/>
        </p:nvSpPr>
        <p:spPr>
          <a:xfrm>
            <a:off x="10878446" y="2544398"/>
            <a:ext cx="734095" cy="400105"/>
          </a:xfrm>
          <a:prstGeom prst="rect">
            <a:avLst/>
          </a:prstGeom>
          <a:noFill/>
        </p:spPr>
        <p:txBody>
          <a:bodyPr wrap="square" lIns="91435" tIns="45718" rIns="91435" bIns="45718" rtlCol="0">
            <a:spAutoFit/>
          </a:bodyPr>
          <a:lstStyle/>
          <a:p>
            <a:r>
              <a:rPr lang="en-US" sz="2000" b="1" dirty="0">
                <a:solidFill>
                  <a:srgbClr val="FF0000"/>
                </a:solidFill>
              </a:rPr>
              <a:t>2010</a:t>
            </a:r>
          </a:p>
        </p:txBody>
      </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09" y="4930733"/>
            <a:ext cx="3712555" cy="2364085"/>
          </a:xfrm>
          <a:prstGeom prst="rect">
            <a:avLst/>
          </a:prstGeom>
        </p:spPr>
      </p:pic>
      <p:sp>
        <p:nvSpPr>
          <p:cNvPr id="17" name="TextBox 16"/>
          <p:cNvSpPr txBox="1"/>
          <p:nvPr/>
        </p:nvSpPr>
        <p:spPr>
          <a:xfrm>
            <a:off x="3040163" y="5084011"/>
            <a:ext cx="734095" cy="400105"/>
          </a:xfrm>
          <a:prstGeom prst="rect">
            <a:avLst/>
          </a:prstGeom>
          <a:noFill/>
        </p:spPr>
        <p:txBody>
          <a:bodyPr wrap="square" lIns="91435" tIns="45718" rIns="91435" bIns="45718" rtlCol="0">
            <a:spAutoFit/>
          </a:bodyPr>
          <a:lstStyle/>
          <a:p>
            <a:r>
              <a:rPr lang="en-US" sz="2000" b="1" dirty="0">
                <a:solidFill>
                  <a:srgbClr val="FF0000"/>
                </a:solidFill>
              </a:rPr>
              <a:t>2014</a:t>
            </a:r>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9473" y="4928227"/>
            <a:ext cx="3641721" cy="2366591"/>
          </a:xfrm>
          <a:prstGeom prst="rect">
            <a:avLst/>
          </a:prstGeom>
        </p:spPr>
      </p:pic>
      <p:sp>
        <p:nvSpPr>
          <p:cNvPr id="19" name="TextBox 18"/>
          <p:cNvSpPr txBox="1"/>
          <p:nvPr/>
        </p:nvSpPr>
        <p:spPr>
          <a:xfrm>
            <a:off x="6949429" y="5109265"/>
            <a:ext cx="734095" cy="400105"/>
          </a:xfrm>
          <a:prstGeom prst="rect">
            <a:avLst/>
          </a:prstGeom>
          <a:noFill/>
        </p:spPr>
        <p:txBody>
          <a:bodyPr wrap="square" lIns="91435" tIns="45718" rIns="91435" bIns="45718" rtlCol="0">
            <a:spAutoFit/>
          </a:bodyPr>
          <a:lstStyle/>
          <a:p>
            <a:r>
              <a:rPr lang="en-US" sz="2000" b="1" dirty="0">
                <a:solidFill>
                  <a:srgbClr val="FF0000"/>
                </a:solidFill>
              </a:rPr>
              <a:t>2016</a:t>
            </a:r>
          </a:p>
        </p:txBody>
      </p:sp>
      <p:sp>
        <p:nvSpPr>
          <p:cNvPr id="20" name="TextBox 19"/>
          <p:cNvSpPr txBox="1"/>
          <p:nvPr/>
        </p:nvSpPr>
        <p:spPr>
          <a:xfrm>
            <a:off x="8053986" y="5484116"/>
            <a:ext cx="4618834" cy="1754322"/>
          </a:xfrm>
          <a:prstGeom prst="rect">
            <a:avLst/>
          </a:prstGeom>
          <a:noFill/>
        </p:spPr>
        <p:txBody>
          <a:bodyPr wrap="square" lIns="91435" tIns="45718" rIns="91435" bIns="45718" rtlCol="0">
            <a:spAutoFit/>
          </a:bodyPr>
          <a:lstStyle/>
          <a:p>
            <a:r>
              <a:rPr lang="en-US" sz="3600" dirty="0" err="1"/>
              <a:t>Apaa</a:t>
            </a:r>
            <a:r>
              <a:rPr lang="en-US" sz="3600" dirty="0"/>
              <a:t> land conflict in Northern </a:t>
            </a:r>
            <a:r>
              <a:rPr lang="en-US" sz="3600" dirty="0" smtClean="0"/>
              <a:t>Uganda</a:t>
            </a:r>
          </a:p>
          <a:p>
            <a:endParaRPr lang="en-US" sz="3600" b="1" dirty="0"/>
          </a:p>
        </p:txBody>
      </p:sp>
    </p:spTree>
    <p:extLst>
      <p:ext uri="{BB962C8B-B14F-4D97-AF65-F5344CB8AC3E}">
        <p14:creationId xmlns:p14="http://schemas.microsoft.com/office/powerpoint/2010/main" val="2085622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529" y="-196417"/>
            <a:ext cx="12202529" cy="7497763"/>
          </a:xfrm>
        </p:spPr>
      </p:pic>
      <p:sp>
        <p:nvSpPr>
          <p:cNvPr id="2" name="Title 1"/>
          <p:cNvSpPr>
            <a:spLocks noGrp="1"/>
          </p:cNvSpPr>
          <p:nvPr>
            <p:ph type="title"/>
          </p:nvPr>
        </p:nvSpPr>
        <p:spPr/>
        <p:txBody>
          <a:bodyPr>
            <a:normAutofit fontScale="90000"/>
          </a:bodyPr>
          <a:lstStyle/>
          <a:p>
            <a:r>
              <a:rPr lang="en-US" dirty="0"/>
              <a:t>Wetland restoration in River </a:t>
            </a:r>
            <a:r>
              <a:rPr lang="en-US" dirty="0" err="1"/>
              <a:t>Rwizi</a:t>
            </a:r>
            <a:r>
              <a:rPr lang="en-US" dirty="0"/>
              <a:t> catchment </a:t>
            </a:r>
            <a:r>
              <a:rPr lang="en-US" dirty="0" err="1"/>
              <a:t>Mbarara</a:t>
            </a:r>
            <a:r>
              <a:rPr lang="en-US" dirty="0"/>
              <a:t> district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pic>
        <p:nvPicPr>
          <p:cNvPr id="9" name="Content Placeholder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47" y="1649868"/>
            <a:ext cx="3670044" cy="253783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96223" y="1711276"/>
            <a:ext cx="3581119" cy="2478961"/>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81763" y="4273022"/>
            <a:ext cx="3409160" cy="2622259"/>
          </a:xfrm>
          <a:prstGeom prst="rect">
            <a:avLst/>
          </a:prstGeom>
        </p:spPr>
      </p:pic>
      <p:sp>
        <p:nvSpPr>
          <p:cNvPr id="12" name="TextBox 11"/>
          <p:cNvSpPr txBox="1"/>
          <p:nvPr/>
        </p:nvSpPr>
        <p:spPr>
          <a:xfrm>
            <a:off x="3258992" y="3562479"/>
            <a:ext cx="1159099" cy="523216"/>
          </a:xfrm>
          <a:prstGeom prst="rect">
            <a:avLst/>
          </a:prstGeom>
          <a:noFill/>
        </p:spPr>
        <p:txBody>
          <a:bodyPr wrap="square" lIns="91435" tIns="45718" rIns="91435" bIns="45718" rtlCol="0">
            <a:spAutoFit/>
          </a:bodyPr>
          <a:lstStyle/>
          <a:p>
            <a:r>
              <a:rPr lang="en-US" sz="2800" b="1" dirty="0">
                <a:solidFill>
                  <a:srgbClr val="FF0000"/>
                </a:solidFill>
              </a:rPr>
              <a:t>2011</a:t>
            </a:r>
          </a:p>
        </p:txBody>
      </p:sp>
      <p:sp>
        <p:nvSpPr>
          <p:cNvPr id="13" name="TextBox 12"/>
          <p:cNvSpPr txBox="1"/>
          <p:nvPr/>
        </p:nvSpPr>
        <p:spPr>
          <a:xfrm>
            <a:off x="9242531" y="3479175"/>
            <a:ext cx="1159099" cy="523216"/>
          </a:xfrm>
          <a:prstGeom prst="rect">
            <a:avLst/>
          </a:prstGeom>
          <a:noFill/>
        </p:spPr>
        <p:txBody>
          <a:bodyPr wrap="square" lIns="91435" tIns="45718" rIns="91435" bIns="45718" rtlCol="0">
            <a:spAutoFit/>
          </a:bodyPr>
          <a:lstStyle/>
          <a:p>
            <a:r>
              <a:rPr lang="en-US" sz="2800" b="1" dirty="0">
                <a:solidFill>
                  <a:srgbClr val="FF0000"/>
                </a:solidFill>
              </a:rPr>
              <a:t>2016</a:t>
            </a:r>
          </a:p>
        </p:txBody>
      </p:sp>
      <p:sp>
        <p:nvSpPr>
          <p:cNvPr id="14" name="TextBox 13"/>
          <p:cNvSpPr txBox="1"/>
          <p:nvPr/>
        </p:nvSpPr>
        <p:spPr>
          <a:xfrm>
            <a:off x="6282101" y="6322438"/>
            <a:ext cx="1159099" cy="523216"/>
          </a:xfrm>
          <a:prstGeom prst="rect">
            <a:avLst/>
          </a:prstGeom>
          <a:noFill/>
        </p:spPr>
        <p:txBody>
          <a:bodyPr wrap="square" lIns="91435" tIns="45718" rIns="91435" bIns="45718" rtlCol="0">
            <a:spAutoFit/>
          </a:bodyPr>
          <a:lstStyle/>
          <a:p>
            <a:r>
              <a:rPr lang="en-US" sz="2800" b="1" dirty="0">
                <a:solidFill>
                  <a:srgbClr val="FF0000"/>
                </a:solidFill>
              </a:rPr>
              <a:t>2019</a:t>
            </a:r>
          </a:p>
        </p:txBody>
      </p:sp>
    </p:spTree>
    <p:extLst>
      <p:ext uri="{BB962C8B-B14F-4D97-AF65-F5344CB8AC3E}">
        <p14:creationId xmlns:p14="http://schemas.microsoft.com/office/powerpoint/2010/main" val="965565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529" y="-196417"/>
            <a:ext cx="12202529" cy="7497763"/>
          </a:xfrm>
        </p:spPr>
      </p:pic>
      <p:sp>
        <p:nvSpPr>
          <p:cNvPr id="2" name="Title 1"/>
          <p:cNvSpPr>
            <a:spLocks noGrp="1"/>
          </p:cNvSpPr>
          <p:nvPr>
            <p:ph type="title"/>
          </p:nvPr>
        </p:nvSpPr>
        <p:spPr/>
        <p:txBody>
          <a:bodyPr>
            <a:normAutofit/>
          </a:bodyPr>
          <a:lstStyle/>
          <a:p>
            <a:r>
              <a:rPr lang="en-US" dirty="0" err="1"/>
              <a:t>Limoto</a:t>
            </a:r>
            <a:r>
              <a:rPr lang="en-US" dirty="0"/>
              <a:t> wetland restoration</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641" y="5968298"/>
            <a:ext cx="1478703" cy="147870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166" y="6537643"/>
            <a:ext cx="2041866" cy="715277"/>
          </a:xfrm>
          <a:prstGeom prst="rect">
            <a:avLst/>
          </a:prstGeom>
        </p:spPr>
      </p:pic>
      <p:pic>
        <p:nvPicPr>
          <p:cNvPr id="9" name="Content Placeholder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26463" y="1549656"/>
            <a:ext cx="3714546" cy="2562203"/>
          </a:xfrm>
          <a:prstGeom prst="rect">
            <a:avLst/>
          </a:prstGeom>
        </p:spPr>
      </p:pic>
      <p:sp>
        <p:nvSpPr>
          <p:cNvPr id="11" name="TextBox 10"/>
          <p:cNvSpPr txBox="1"/>
          <p:nvPr/>
        </p:nvSpPr>
        <p:spPr>
          <a:xfrm>
            <a:off x="4677797" y="1642840"/>
            <a:ext cx="795992" cy="400105"/>
          </a:xfrm>
          <a:prstGeom prst="rect">
            <a:avLst/>
          </a:prstGeom>
          <a:noFill/>
        </p:spPr>
        <p:txBody>
          <a:bodyPr wrap="square" lIns="91435" tIns="45718" rIns="91435" bIns="45718" rtlCol="0">
            <a:spAutoFit/>
          </a:bodyPr>
          <a:lstStyle/>
          <a:p>
            <a:r>
              <a:rPr lang="en-US" sz="2000" b="1" dirty="0">
                <a:solidFill>
                  <a:srgbClr val="FF0000"/>
                </a:solidFill>
              </a:rPr>
              <a:t>2014</a:t>
            </a:r>
          </a:p>
        </p:txBody>
      </p:sp>
      <p:sp>
        <p:nvSpPr>
          <p:cNvPr id="12" name="TextBox 11"/>
          <p:cNvSpPr txBox="1"/>
          <p:nvPr/>
        </p:nvSpPr>
        <p:spPr>
          <a:xfrm>
            <a:off x="8265060" y="1549656"/>
            <a:ext cx="886517" cy="400105"/>
          </a:xfrm>
          <a:prstGeom prst="rect">
            <a:avLst/>
          </a:prstGeom>
          <a:noFill/>
        </p:spPr>
        <p:txBody>
          <a:bodyPr wrap="square" lIns="91435" tIns="45718" rIns="91435" bIns="45718" rtlCol="0">
            <a:spAutoFit/>
          </a:bodyPr>
          <a:lstStyle/>
          <a:p>
            <a:r>
              <a:rPr lang="en-US" sz="2000" b="1" dirty="0">
                <a:solidFill>
                  <a:srgbClr val="FF0000"/>
                </a:solidFill>
              </a:rPr>
              <a:t>2016</a:t>
            </a: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6463" y="4217919"/>
            <a:ext cx="3714545" cy="2526874"/>
          </a:xfrm>
          <a:prstGeom prst="rect">
            <a:avLst/>
          </a:prstGeom>
        </p:spPr>
      </p:pic>
      <p:sp>
        <p:nvSpPr>
          <p:cNvPr id="15" name="TextBox 14"/>
          <p:cNvSpPr txBox="1"/>
          <p:nvPr/>
        </p:nvSpPr>
        <p:spPr>
          <a:xfrm>
            <a:off x="8265059" y="4217918"/>
            <a:ext cx="886517" cy="400105"/>
          </a:xfrm>
          <a:prstGeom prst="rect">
            <a:avLst/>
          </a:prstGeom>
          <a:noFill/>
        </p:spPr>
        <p:txBody>
          <a:bodyPr wrap="square" lIns="91435" tIns="45718" rIns="91435" bIns="45718" rtlCol="0">
            <a:spAutoFit/>
          </a:bodyPr>
          <a:lstStyle/>
          <a:p>
            <a:r>
              <a:rPr lang="en-US" sz="2000" b="1" dirty="0">
                <a:solidFill>
                  <a:srgbClr val="FF0000"/>
                </a:solidFill>
              </a:rPr>
              <a:t>2019</a:t>
            </a:r>
          </a:p>
        </p:txBody>
      </p:sp>
      <p:sp>
        <p:nvSpPr>
          <p:cNvPr id="16" name="TextBox 15"/>
          <p:cNvSpPr txBox="1"/>
          <p:nvPr/>
        </p:nvSpPr>
        <p:spPr>
          <a:xfrm>
            <a:off x="4830197" y="4258981"/>
            <a:ext cx="795992" cy="400105"/>
          </a:xfrm>
          <a:prstGeom prst="rect">
            <a:avLst/>
          </a:prstGeom>
          <a:noFill/>
        </p:spPr>
        <p:txBody>
          <a:bodyPr wrap="square" lIns="91435" tIns="45718" rIns="91435" bIns="45718" rtlCol="0">
            <a:spAutoFit/>
          </a:bodyPr>
          <a:lstStyle/>
          <a:p>
            <a:r>
              <a:rPr lang="en-US" sz="2000" b="1" dirty="0" smtClean="0">
                <a:solidFill>
                  <a:srgbClr val="FF0000"/>
                </a:solidFill>
              </a:rPr>
              <a:t>2017</a:t>
            </a:r>
            <a:endParaRPr lang="en-US" sz="2000" b="1" dirty="0">
              <a:solidFill>
                <a:srgbClr val="FF0000"/>
              </a:solidFill>
            </a:endParaRPr>
          </a:p>
        </p:txBody>
      </p:sp>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0498" y="1534058"/>
            <a:ext cx="3455414" cy="2562203"/>
          </a:xfrm>
          <a:prstGeom prst="rect">
            <a:avLst/>
          </a:prstGeom>
        </p:spPr>
      </p:pic>
      <p:sp>
        <p:nvSpPr>
          <p:cNvPr id="18" name="TextBox 17"/>
          <p:cNvSpPr txBox="1"/>
          <p:nvPr/>
        </p:nvSpPr>
        <p:spPr>
          <a:xfrm>
            <a:off x="9186200" y="1534058"/>
            <a:ext cx="886517" cy="400105"/>
          </a:xfrm>
          <a:prstGeom prst="rect">
            <a:avLst/>
          </a:prstGeom>
          <a:noFill/>
        </p:spPr>
        <p:txBody>
          <a:bodyPr wrap="square" lIns="91435" tIns="45718" rIns="91435" bIns="45718" rtlCol="0">
            <a:spAutoFit/>
          </a:bodyPr>
          <a:lstStyle/>
          <a:p>
            <a:r>
              <a:rPr lang="en-US" sz="2000" b="1" dirty="0">
                <a:solidFill>
                  <a:srgbClr val="FF0000"/>
                </a:solidFill>
              </a:rPr>
              <a:t>2016</a:t>
            </a:r>
          </a:p>
        </p:txBody>
      </p:sp>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40498" y="4186723"/>
            <a:ext cx="3455413" cy="2558070"/>
          </a:xfrm>
          <a:prstGeom prst="rect">
            <a:avLst/>
          </a:prstGeom>
        </p:spPr>
      </p:pic>
      <p:sp>
        <p:nvSpPr>
          <p:cNvPr id="20" name="TextBox 19"/>
          <p:cNvSpPr txBox="1"/>
          <p:nvPr/>
        </p:nvSpPr>
        <p:spPr>
          <a:xfrm>
            <a:off x="9151577" y="4259452"/>
            <a:ext cx="795992" cy="400105"/>
          </a:xfrm>
          <a:prstGeom prst="rect">
            <a:avLst/>
          </a:prstGeom>
          <a:noFill/>
        </p:spPr>
        <p:txBody>
          <a:bodyPr wrap="square" lIns="91435" tIns="45718" rIns="91435" bIns="45718" rtlCol="0">
            <a:spAutoFit/>
          </a:bodyPr>
          <a:lstStyle/>
          <a:p>
            <a:r>
              <a:rPr lang="en-US" sz="2000" b="1" dirty="0" smtClean="0">
                <a:solidFill>
                  <a:srgbClr val="FF0000"/>
                </a:solidFill>
              </a:rPr>
              <a:t>2019</a:t>
            </a:r>
            <a:endParaRPr lang="en-US" sz="2000" b="1" dirty="0">
              <a:solidFill>
                <a:srgbClr val="FF0000"/>
              </a:solidFill>
            </a:endParaRPr>
          </a:p>
        </p:txBody>
      </p:sp>
    </p:spTree>
    <p:extLst>
      <p:ext uri="{BB962C8B-B14F-4D97-AF65-F5344CB8AC3E}">
        <p14:creationId xmlns:p14="http://schemas.microsoft.com/office/powerpoint/2010/main" val="780934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3BC143A-AE58-3247-A8D1-0203A6062A22}"/>
              </a:ext>
            </a:extLst>
          </p:cNvPr>
          <p:cNvSpPr>
            <a:spLocks noGrp="1"/>
          </p:cNvSpPr>
          <p:nvPr>
            <p:ph type="title"/>
          </p:nvPr>
        </p:nvSpPr>
        <p:spPr>
          <a:xfrm>
            <a:off x="160629" y="395334"/>
            <a:ext cx="11862496" cy="1268548"/>
          </a:xfrm>
        </p:spPr>
        <p:txBody>
          <a:bodyPr anchor="t">
            <a:noAutofit/>
          </a:bodyPr>
          <a:lstStyle/>
          <a:p>
            <a:r>
              <a:rPr lang="en-US" sz="3600" dirty="0" smtClean="0"/>
              <a:t>Earth observations for managing disasters and risk</a:t>
            </a:r>
            <a:endParaRPr lang="en-US" sz="3600" dirty="0"/>
          </a:p>
        </p:txBody>
      </p:sp>
      <p:sp>
        <p:nvSpPr>
          <p:cNvPr id="6" name="Content Placeholder 5">
            <a:extLst>
              <a:ext uri="{FF2B5EF4-FFF2-40B4-BE49-F238E27FC236}">
                <a16:creationId xmlns="" xmlns:a16="http://schemas.microsoft.com/office/drawing/2014/main" id="{CEF81F9D-EFDF-C147-9B75-5F7569164FE3}"/>
              </a:ext>
            </a:extLst>
          </p:cNvPr>
          <p:cNvSpPr>
            <a:spLocks noGrp="1"/>
          </p:cNvSpPr>
          <p:nvPr>
            <p:ph sz="half" idx="1"/>
          </p:nvPr>
        </p:nvSpPr>
        <p:spPr>
          <a:xfrm>
            <a:off x="197699" y="1543779"/>
            <a:ext cx="7484486" cy="5919445"/>
          </a:xfrm>
        </p:spPr>
        <p:txBody>
          <a:bodyPr>
            <a:normAutofit fontScale="77500" lnSpcReduction="20000"/>
          </a:bodyPr>
          <a:lstStyle/>
          <a:p>
            <a:pPr>
              <a:spcAft>
                <a:spcPts val="1200"/>
              </a:spcAft>
            </a:pPr>
            <a:r>
              <a:rPr lang="en-GB" dirty="0">
                <a:latin typeface="+mj-lt"/>
              </a:rPr>
              <a:t>Uganda is susceptible to </a:t>
            </a:r>
            <a:r>
              <a:rPr lang="en-GB" dirty="0" smtClean="0">
                <a:latin typeface="+mj-lt"/>
              </a:rPr>
              <a:t>hydrological</a:t>
            </a:r>
            <a:r>
              <a:rPr lang="en-GB" dirty="0">
                <a:latin typeface="+mj-lt"/>
              </a:rPr>
              <a:t>, geological, climatic and human-induced disasters</a:t>
            </a:r>
          </a:p>
          <a:p>
            <a:pPr>
              <a:spcAft>
                <a:spcPts val="1200"/>
              </a:spcAft>
            </a:pPr>
            <a:r>
              <a:rPr lang="en-GB" dirty="0">
                <a:latin typeface="+mj-lt"/>
              </a:rPr>
              <a:t>The country experiences drought, flooding, landslides, storm winds, refugee influxes, crop pests and epidemic </a:t>
            </a:r>
            <a:r>
              <a:rPr lang="en-GB" dirty="0" smtClean="0">
                <a:latin typeface="+mj-lt"/>
              </a:rPr>
              <a:t>diseases </a:t>
            </a:r>
            <a:endParaRPr lang="en-US" dirty="0" smtClean="0">
              <a:latin typeface="+mj-lt"/>
            </a:endParaRPr>
          </a:p>
          <a:p>
            <a:pPr marL="457200" indent="-457200">
              <a:spcBef>
                <a:spcPts val="1200"/>
              </a:spcBef>
              <a:spcAft>
                <a:spcPts val="1200"/>
              </a:spcAft>
            </a:pPr>
            <a:r>
              <a:rPr lang="en-US" sz="3600" dirty="0">
                <a:latin typeface="+mj-lt"/>
              </a:rPr>
              <a:t>Uganda uses Earth Observations (EO) technology in disaster risk monitoring and disaster assessment </a:t>
            </a:r>
          </a:p>
          <a:p>
            <a:pPr marL="457200" indent="-457200">
              <a:spcBef>
                <a:spcPts val="1200"/>
              </a:spcBef>
              <a:spcAft>
                <a:spcPts val="1200"/>
              </a:spcAft>
            </a:pPr>
            <a:r>
              <a:rPr lang="en-US" sz="3600" dirty="0" smtClean="0">
                <a:latin typeface="+mj-lt"/>
              </a:rPr>
              <a:t>National </a:t>
            </a:r>
            <a:r>
              <a:rPr lang="en-US" sz="3600" dirty="0">
                <a:latin typeface="+mj-lt"/>
              </a:rPr>
              <a:t>Risk Atlas completed in 2018 for use in long term </a:t>
            </a:r>
            <a:r>
              <a:rPr lang="en-US" sz="3600" dirty="0" smtClean="0">
                <a:latin typeface="+mj-lt"/>
              </a:rPr>
              <a:t>planning. </a:t>
            </a:r>
            <a:r>
              <a:rPr lang="en-US" dirty="0" smtClean="0">
                <a:latin typeface="+mj-lt"/>
              </a:rPr>
              <a:t>All </a:t>
            </a:r>
            <a:r>
              <a:rPr lang="en-US" dirty="0">
                <a:latin typeface="+mj-lt"/>
              </a:rPr>
              <a:t>d</a:t>
            </a:r>
            <a:r>
              <a:rPr lang="en-US" dirty="0" smtClean="0">
                <a:latin typeface="+mj-lt"/>
              </a:rPr>
              <a:t>istricts </a:t>
            </a:r>
            <a:r>
              <a:rPr lang="en-US" dirty="0">
                <a:latin typeface="+mj-lt"/>
              </a:rPr>
              <a:t>assessed, risks-profiled, and risk-mapped</a:t>
            </a:r>
          </a:p>
          <a:p>
            <a:r>
              <a:rPr lang="en-US" dirty="0">
                <a:latin typeface="+mj-lt"/>
              </a:rPr>
              <a:t>Refugee hosting districts given added attention in disaster risk </a:t>
            </a:r>
            <a:r>
              <a:rPr lang="en-US" dirty="0" smtClean="0">
                <a:latin typeface="+mj-lt"/>
              </a:rPr>
              <a:t>management</a:t>
            </a:r>
            <a:endParaRPr lang="en-US" dirty="0">
              <a:latin typeface="+mj-lt"/>
            </a:endParaRPr>
          </a:p>
        </p:txBody>
      </p:sp>
      <p:pic>
        <p:nvPicPr>
          <p:cNvPr id="7" name="Picture 6"/>
          <p:cNvPicPr>
            <a:picLocks noChangeAspect="1"/>
          </p:cNvPicPr>
          <p:nvPr/>
        </p:nvPicPr>
        <p:blipFill>
          <a:blip r:embed="rId3"/>
          <a:stretch>
            <a:fillRect/>
          </a:stretch>
        </p:blipFill>
        <p:spPr>
          <a:xfrm>
            <a:off x="8256744" y="1568493"/>
            <a:ext cx="3471038" cy="2595733"/>
          </a:xfrm>
          <a:prstGeom prst="rect">
            <a:avLst/>
          </a:prstGeom>
        </p:spPr>
      </p:pic>
      <p:pic>
        <p:nvPicPr>
          <p:cNvPr id="11" name="Picture 2" descr="https://lh3.googleusercontent.com/PS_B0L9yPduaqL-KZBXarMcs_oJdjn4iiFW_aEiUH4Xu25zkT3-oYYoLK-oP_1LqrwsyEZgMaiTxi0Y8KK3lx7VFf3FKdZ7XOGktbgAq4k3wvyvr_3xaqsKJNX8ghA09ZtmEbVJ4kxieAC-cNJaAQrN-k1CPnZfdtsS8JmDluc8Xdz8JeIOJ82AlSO5OvNZ6Cwj-BvcuQubeoXTeiK7fECwrHATeY7Qxo_Fz_BtuyfjrR4nJR8FlLUrs-5UpP7oePsP8SDJmiPEJWCq6R9DkRwLssBb84ZbDDdbzky3f9rjCMNEv1EvI_O7AnS5r5NXpny_IhpZzVYym_aric6MRxSd6PzcrIf11Q3F6owtgAKm54eUoM5rfmVxdiSEvUji8hwDGBFQYOy6Ki_MccPOkOQMwkEGSY076PQ9sLIL0fKgieylqUM_eSjOx4nPFg-xu3vYuX46nMi-7S4PO32GIgAE0yNcmtCE132xMpvDwQUVXWmsYft8dUlixqmmtcAJgghCPrnGI6Kc68z4rsdwpGB7H8EAqb11LLLaEhnSDNY-1sJnbvGTi5SKrDqDgWJVSbk3SoDGFOkpttDszlaBs120LzfAmBSO0QpohT-RWJQJlZrYFpq_RrSErTJ9BScKVWACfAjp9rqjaU8Xc9K4NfnNiwPh4XjLvpGMuBg4momd9RlltzxIkTxYJyvnF2sMxIOM4IbPD4lIGlHVlyRG1nWjwuA=w1821-h821-no">
            <a:extLst>
              <a:ext uri="{FF2B5EF4-FFF2-40B4-BE49-F238E27FC236}">
                <a16:creationId xmlns="" xmlns:a16="http://schemas.microsoft.com/office/drawing/2014/main" id="{55886161-9B3A-9647-AD8C-39E238BD8F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01418" y="4605935"/>
            <a:ext cx="3870913" cy="174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3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961</TotalTime>
  <Words>1395</Words>
  <Application>Microsoft Office PowerPoint</Application>
  <PresentationFormat>Custom</PresentationFormat>
  <Paragraphs>135</Paragraphs>
  <Slides>16</Slides>
  <Notes>16</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Earth Observations:  Investing in the Digital Economy –  Investing in our Shared Future  </vt:lpstr>
      <vt:lpstr>Earth Observations in Uganda</vt:lpstr>
      <vt:lpstr>Global perspective on Earth observations</vt:lpstr>
      <vt:lpstr>An investment that offers shared benefits</vt:lpstr>
      <vt:lpstr> Monitoring encroachment in Zoka forests</vt:lpstr>
      <vt:lpstr>PowerPoint Presentation</vt:lpstr>
      <vt:lpstr>Wetland restoration in River Rwizi catchment Mbarara district</vt:lpstr>
      <vt:lpstr>Limoto wetland restoration</vt:lpstr>
      <vt:lpstr>Earth observations for managing disasters and risk</vt:lpstr>
      <vt:lpstr>Disaster risk reduction planning</vt:lpstr>
      <vt:lpstr>PowerPoint Presentation</vt:lpstr>
      <vt:lpstr>Food security and crop monitoring</vt:lpstr>
      <vt:lpstr>Food security and crop monitoring</vt:lpstr>
      <vt:lpstr>Food security and crop monitoring</vt:lpstr>
      <vt:lpstr>Lessons from the Environment Information Network </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Observations investments in the Digital Economy. Geo Ministerial summit, Canberra, Australia. 8th November 2019.</dc:title>
  <dc:creator>Goretti Mary Kitutu</dc:creator>
  <cp:lastModifiedBy>Rik Baeyens</cp:lastModifiedBy>
  <cp:revision>54</cp:revision>
  <dcterms:created xsi:type="dcterms:W3CDTF">2019-10-17T16:00:04Z</dcterms:created>
  <dcterms:modified xsi:type="dcterms:W3CDTF">2019-11-21T13:50:09Z</dcterms:modified>
</cp:coreProperties>
</file>